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86" r:id="rId1"/>
    <p:sldMasterId id="2147486392" r:id="rId2"/>
  </p:sldMasterIdLst>
  <p:notesMasterIdLst>
    <p:notesMasterId r:id="rId30"/>
  </p:notesMasterIdLst>
  <p:handoutMasterIdLst>
    <p:handoutMasterId r:id="rId31"/>
  </p:handoutMasterIdLst>
  <p:sldIdLst>
    <p:sldId id="984" r:id="rId3"/>
    <p:sldId id="985" r:id="rId4"/>
    <p:sldId id="1018" r:id="rId5"/>
    <p:sldId id="1019" r:id="rId6"/>
    <p:sldId id="1020" r:id="rId7"/>
    <p:sldId id="1031" r:id="rId8"/>
    <p:sldId id="1029" r:id="rId9"/>
    <p:sldId id="997" r:id="rId10"/>
    <p:sldId id="992" r:id="rId11"/>
    <p:sldId id="990" r:id="rId12"/>
    <p:sldId id="995" r:id="rId13"/>
    <p:sldId id="996" r:id="rId14"/>
    <p:sldId id="1021" r:id="rId15"/>
    <p:sldId id="1022" r:id="rId16"/>
    <p:sldId id="1015" r:id="rId17"/>
    <p:sldId id="986" r:id="rId18"/>
    <p:sldId id="1023" r:id="rId19"/>
    <p:sldId id="1024" r:id="rId20"/>
    <p:sldId id="1016" r:id="rId21"/>
    <p:sldId id="1025" r:id="rId22"/>
    <p:sldId id="1000" r:id="rId23"/>
    <p:sldId id="1026" r:id="rId24"/>
    <p:sldId id="1001" r:id="rId25"/>
    <p:sldId id="1027" r:id="rId26"/>
    <p:sldId id="1028" r:id="rId27"/>
    <p:sldId id="1014" r:id="rId28"/>
    <p:sldId id="1030" r:id="rId29"/>
  </p:sldIdLst>
  <p:sldSz cx="9144000" cy="6858000" type="screen4x3"/>
  <p:notesSz cx="6797675" cy="9926638"/>
  <p:defaultTex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4319">
          <p15:clr>
            <a:srgbClr val="A4A3A4"/>
          </p15:clr>
        </p15:guide>
        <p15:guide id="2" orient="horz" pos="2160">
          <p15:clr>
            <a:srgbClr val="A4A3A4"/>
          </p15:clr>
        </p15:guide>
        <p15:guide id="3" pos="2879">
          <p15:clr>
            <a:srgbClr val="A4A3A4"/>
          </p15:clr>
        </p15:guide>
        <p15:guide id="4" pos="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cachot (B08899)" initials="CHRUB"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99"/>
    <a:srgbClr val="FF6600"/>
    <a:srgbClr val="3333FF"/>
    <a:srgbClr val="000000"/>
    <a:srgbClr val="FFFF66"/>
    <a:srgbClr val="FF9966"/>
    <a:srgbClr val="99CC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Style à thème 2 - Accentuation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Style à thème 2 - Accentuation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Style à thème 2 - Accentuation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Style à thème 2 - Accentuation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22348" autoAdjust="0"/>
    <p:restoredTop sz="80462" autoAdjust="0"/>
  </p:normalViewPr>
  <p:slideViewPr>
    <p:cSldViewPr snapToGrid="0">
      <p:cViewPr>
        <p:scale>
          <a:sx n="74" d="100"/>
          <a:sy n="74" d="100"/>
        </p:scale>
        <p:origin x="-1644" y="-318"/>
      </p:cViewPr>
      <p:guideLst>
        <p:guide orient="horz" pos="4319"/>
        <p:guide orient="horz" pos="2160"/>
        <p:guide pos="2879"/>
        <p:guide pos="68"/>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Lst>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49" d="100"/>
          <a:sy n="49" d="100"/>
        </p:scale>
        <p:origin x="-1896" y="-9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s>
</file>

<file path=ppt/_rels/viewProps.xml.rels><?xml version="1.0" encoding="UTF-8" standalone="yes"?>
<Relationships xmlns="http://schemas.openxmlformats.org/package/2006/relationships"><Relationship Id="rId8" Type="http://schemas.openxmlformats.org/officeDocument/2006/relationships/slide" Target="slides/slide8.xml"/><Relationship Id="rId13" Type="http://schemas.openxmlformats.org/officeDocument/2006/relationships/slide" Target="slides/slide13.xml"/><Relationship Id="rId18" Type="http://schemas.openxmlformats.org/officeDocument/2006/relationships/slide" Target="slides/slide18.xml"/><Relationship Id="rId26" Type="http://schemas.openxmlformats.org/officeDocument/2006/relationships/slide" Target="slides/slide26.xml"/><Relationship Id="rId3" Type="http://schemas.openxmlformats.org/officeDocument/2006/relationships/slide" Target="slides/slide3.xml"/><Relationship Id="rId21" Type="http://schemas.openxmlformats.org/officeDocument/2006/relationships/slide" Target="slides/slide21.xml"/><Relationship Id="rId7" Type="http://schemas.openxmlformats.org/officeDocument/2006/relationships/slide" Target="slides/slide7.xml"/><Relationship Id="rId12" Type="http://schemas.openxmlformats.org/officeDocument/2006/relationships/slide" Target="slides/slide12.xml"/><Relationship Id="rId17" Type="http://schemas.openxmlformats.org/officeDocument/2006/relationships/slide" Target="slides/slide17.xml"/><Relationship Id="rId25" Type="http://schemas.openxmlformats.org/officeDocument/2006/relationships/slide" Target="slides/slide25.xml"/><Relationship Id="rId2" Type="http://schemas.openxmlformats.org/officeDocument/2006/relationships/slide" Target="slides/slide2.xml"/><Relationship Id="rId16" Type="http://schemas.openxmlformats.org/officeDocument/2006/relationships/slide" Target="slides/slide16.xml"/><Relationship Id="rId20" Type="http://schemas.openxmlformats.org/officeDocument/2006/relationships/slide" Target="slides/slide20.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24" Type="http://schemas.openxmlformats.org/officeDocument/2006/relationships/slide" Target="slides/slide24.xml"/><Relationship Id="rId5" Type="http://schemas.openxmlformats.org/officeDocument/2006/relationships/slide" Target="slides/slide5.xml"/><Relationship Id="rId15" Type="http://schemas.openxmlformats.org/officeDocument/2006/relationships/slide" Target="slides/slide15.xml"/><Relationship Id="rId23" Type="http://schemas.openxmlformats.org/officeDocument/2006/relationships/slide" Target="slides/slide23.xml"/><Relationship Id="rId10" Type="http://schemas.openxmlformats.org/officeDocument/2006/relationships/slide" Target="slides/slide10.xml"/><Relationship Id="rId19" Type="http://schemas.openxmlformats.org/officeDocument/2006/relationships/slide" Target="slides/slide19.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 Id="rId22" Type="http://schemas.openxmlformats.org/officeDocument/2006/relationships/slide" Target="slides/slide22.xml"/><Relationship Id="rId27" Type="http://schemas.openxmlformats.org/officeDocument/2006/relationships/slide" Target="slides/slide2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577" tIns="45789" rIns="91577" bIns="45789"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577" tIns="45789" rIns="91577" bIns="45789" rtlCol="0"/>
          <a:lstStyle>
            <a:lvl1pPr algn="r" fontAlgn="auto">
              <a:spcBef>
                <a:spcPts val="0"/>
              </a:spcBef>
              <a:spcAft>
                <a:spcPts val="0"/>
              </a:spcAft>
              <a:defRPr sz="1200">
                <a:latin typeface="+mn-lt"/>
                <a:cs typeface="+mn-cs"/>
              </a:defRPr>
            </a:lvl1pPr>
          </a:lstStyle>
          <a:p>
            <a:pPr>
              <a:defRPr/>
            </a:pPr>
            <a:fld id="{5168D0CB-A01E-4BF5-A9E7-D930D462AED6}" type="datetimeFigureOut">
              <a:rPr lang="fr-FR"/>
              <a:pPr>
                <a:defRPr/>
              </a:pPr>
              <a:t>25/01/2017</a:t>
            </a:fld>
            <a:endParaRPr lang="fr-FR"/>
          </a:p>
        </p:txBody>
      </p:sp>
      <p:sp>
        <p:nvSpPr>
          <p:cNvPr id="4" name="Espace réservé du pied de page 3"/>
          <p:cNvSpPr>
            <a:spLocks noGrp="1"/>
          </p:cNvSpPr>
          <p:nvPr>
            <p:ph type="ftr" sz="quarter" idx="2"/>
          </p:nvPr>
        </p:nvSpPr>
        <p:spPr>
          <a:xfrm>
            <a:off x="0" y="9428163"/>
            <a:ext cx="2946400" cy="496887"/>
          </a:xfrm>
          <a:prstGeom prst="rect">
            <a:avLst/>
          </a:prstGeom>
        </p:spPr>
        <p:txBody>
          <a:bodyPr vert="horz" lIns="91577" tIns="45789" rIns="91577" bIns="45789" rtlCol="0" anchor="b"/>
          <a:lstStyle>
            <a:lvl1pPr algn="l" fontAlgn="auto">
              <a:spcBef>
                <a:spcPts val="0"/>
              </a:spcBef>
              <a:spcAft>
                <a:spcPts val="0"/>
              </a:spcAft>
              <a:defRPr sz="1200">
                <a:latin typeface="+mn-lt"/>
                <a:cs typeface="+mn-cs"/>
              </a:defRPr>
            </a:lvl1pPr>
          </a:lstStyle>
          <a:p>
            <a:pPr>
              <a:defRPr/>
            </a:pPr>
            <a:endParaRPr lang="fr-FR"/>
          </a:p>
        </p:txBody>
      </p:sp>
      <p:sp>
        <p:nvSpPr>
          <p:cNvPr id="5" name="Espace réservé du numéro de diapositive 4"/>
          <p:cNvSpPr>
            <a:spLocks noGrp="1"/>
          </p:cNvSpPr>
          <p:nvPr>
            <p:ph type="sldNum" sz="quarter" idx="3"/>
          </p:nvPr>
        </p:nvSpPr>
        <p:spPr>
          <a:xfrm>
            <a:off x="3849688" y="9428163"/>
            <a:ext cx="2946400" cy="496887"/>
          </a:xfrm>
          <a:prstGeom prst="rect">
            <a:avLst/>
          </a:prstGeom>
        </p:spPr>
        <p:txBody>
          <a:bodyPr vert="horz" wrap="square" lIns="91577" tIns="45789" rIns="91577" bIns="45789" numCol="1" anchor="b" anchorCtr="0" compatLnSpc="1">
            <a:prstTxWarp prst="textNoShape">
              <a:avLst/>
            </a:prstTxWarp>
          </a:bodyPr>
          <a:lstStyle>
            <a:lvl1pPr algn="r">
              <a:defRPr sz="1200">
                <a:latin typeface="Calibri" panose="020F0502020204030204" pitchFamily="34" charset="0"/>
              </a:defRPr>
            </a:lvl1pPr>
          </a:lstStyle>
          <a:p>
            <a:fld id="{BB1C4FCB-BC9F-4A59-93E5-AA10495F394A}" type="slidenum">
              <a:rPr lang="fr-FR" altLang="fr-FR"/>
              <a:pPr/>
              <a:t>‹N°›</a:t>
            </a:fld>
            <a:endParaRPr lang="fr-FR" altLang="fr-FR"/>
          </a:p>
        </p:txBody>
      </p:sp>
    </p:spTree>
    <p:extLst>
      <p:ext uri="{BB962C8B-B14F-4D97-AF65-F5344CB8AC3E}">
        <p14:creationId xmlns:p14="http://schemas.microsoft.com/office/powerpoint/2010/main" val="12083395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577" tIns="45789" rIns="91577" bIns="45789"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49688" y="0"/>
            <a:ext cx="2946400" cy="496888"/>
          </a:xfrm>
          <a:prstGeom prst="rect">
            <a:avLst/>
          </a:prstGeom>
        </p:spPr>
        <p:txBody>
          <a:bodyPr vert="horz" lIns="91577" tIns="45789" rIns="91577" bIns="45789" rtlCol="0"/>
          <a:lstStyle>
            <a:lvl1pPr algn="r" fontAlgn="auto">
              <a:spcBef>
                <a:spcPts val="0"/>
              </a:spcBef>
              <a:spcAft>
                <a:spcPts val="0"/>
              </a:spcAft>
              <a:defRPr sz="1200">
                <a:latin typeface="+mn-lt"/>
                <a:cs typeface="+mn-cs"/>
              </a:defRPr>
            </a:lvl1pPr>
          </a:lstStyle>
          <a:p>
            <a:pPr>
              <a:defRPr/>
            </a:pPr>
            <a:fld id="{9C1E94D2-EAB5-4409-B71F-75E57B44F479}" type="datetimeFigureOut">
              <a:rPr lang="fr-FR"/>
              <a:pPr>
                <a:defRPr/>
              </a:pPr>
              <a:t>25/01/2017</a:t>
            </a:fld>
            <a:endParaRPr lang="fr-FR"/>
          </a:p>
        </p:txBody>
      </p:sp>
      <p:sp>
        <p:nvSpPr>
          <p:cNvPr id="4" name="Espace réservé de l'image des diapositives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577" tIns="45789" rIns="91577" bIns="45789" rtlCol="0" anchor="ctr"/>
          <a:lstStyle/>
          <a:p>
            <a:pPr lvl="0"/>
            <a:endParaRPr lang="fr-FR" noProof="0"/>
          </a:p>
        </p:txBody>
      </p:sp>
      <p:sp>
        <p:nvSpPr>
          <p:cNvPr id="5" name="Espace réservé des commentaires 4"/>
          <p:cNvSpPr>
            <a:spLocks noGrp="1"/>
          </p:cNvSpPr>
          <p:nvPr>
            <p:ph type="body" sz="quarter" idx="3"/>
          </p:nvPr>
        </p:nvSpPr>
        <p:spPr>
          <a:xfrm>
            <a:off x="679450" y="4716463"/>
            <a:ext cx="5438775" cy="4465637"/>
          </a:xfrm>
          <a:prstGeom prst="rect">
            <a:avLst/>
          </a:prstGeom>
        </p:spPr>
        <p:txBody>
          <a:bodyPr vert="horz" lIns="91577" tIns="45789" rIns="91577" bIns="45789"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428163"/>
            <a:ext cx="2946400" cy="496887"/>
          </a:xfrm>
          <a:prstGeom prst="rect">
            <a:avLst/>
          </a:prstGeom>
        </p:spPr>
        <p:txBody>
          <a:bodyPr vert="horz" lIns="91577" tIns="45789" rIns="91577" bIns="45789" rtlCol="0" anchor="b"/>
          <a:lstStyle>
            <a:lvl1pPr algn="l"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49688" y="9428163"/>
            <a:ext cx="2946400" cy="496887"/>
          </a:xfrm>
          <a:prstGeom prst="rect">
            <a:avLst/>
          </a:prstGeom>
        </p:spPr>
        <p:txBody>
          <a:bodyPr vert="horz" wrap="square" lIns="91577" tIns="45789" rIns="91577" bIns="45789" numCol="1" anchor="b" anchorCtr="0" compatLnSpc="1">
            <a:prstTxWarp prst="textNoShape">
              <a:avLst/>
            </a:prstTxWarp>
          </a:bodyPr>
          <a:lstStyle>
            <a:lvl1pPr algn="r">
              <a:defRPr sz="1200">
                <a:latin typeface="Calibri" panose="020F0502020204030204" pitchFamily="34" charset="0"/>
              </a:defRPr>
            </a:lvl1pPr>
          </a:lstStyle>
          <a:p>
            <a:fld id="{44F8A6D3-D773-4C3A-94F6-43B4A1D3F1B5}" type="slidenum">
              <a:rPr lang="fr-FR" altLang="fr-FR"/>
              <a:pPr/>
              <a:t>‹N°›</a:t>
            </a:fld>
            <a:endParaRPr lang="fr-FR" altLang="fr-FR"/>
          </a:p>
        </p:txBody>
      </p:sp>
    </p:spTree>
    <p:extLst>
      <p:ext uri="{BB962C8B-B14F-4D97-AF65-F5344CB8AC3E}">
        <p14:creationId xmlns:p14="http://schemas.microsoft.com/office/powerpoint/2010/main" val="29495401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sz="1000" dirty="0" smtClean="0"/>
              <a:t>Ce diaporama</a:t>
            </a:r>
            <a:r>
              <a:rPr lang="fr-FR" altLang="fr-FR" sz="1000" baseline="0" dirty="0" smtClean="0"/>
              <a:t> a été validé par le Conseil scientifique de la SPLF. Les informations données sont référencées. Elles proviennent pour l’essentiel des 3 documents indiqués sur la diapositive 3</a:t>
            </a:r>
          </a:p>
          <a:p>
            <a:r>
              <a:rPr lang="fr-FR" altLang="fr-FR" sz="1000" baseline="0" dirty="0" smtClean="0"/>
              <a:t>Il est destiné à être utilisé par les pneumologues français, à quelques fins que ce soit.</a:t>
            </a:r>
            <a:endParaRPr lang="fr-FR" altLang="fr-FR" sz="1000" dirty="0" smtClean="0"/>
          </a:p>
          <a:p>
            <a:endParaRPr lang="fr-FR" altLang="fr-FR" dirty="0" smtClean="0"/>
          </a:p>
        </p:txBody>
      </p:sp>
      <p:sp>
        <p:nvSpPr>
          <p:cNvPr id="4" name="Espace réservé du numéro de diapositive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305CD4A-62CA-463B-86CB-A65FC6DC4DEF}" type="slidenum">
              <a:rPr lang="fr-FR" altLang="fr-FR">
                <a:latin typeface="Calibri" panose="020F0502020204030204" pitchFamily="34" charset="0"/>
              </a:rPr>
              <a:pPr eaLnBrk="1" hangingPunct="1"/>
              <a:t>1</a:t>
            </a:fld>
            <a:endParaRPr lang="fr-FR" altLang="fr-FR">
              <a:latin typeface="Calibri" panose="020F0502020204030204" pitchFamily="34" charset="0"/>
            </a:endParaRPr>
          </a:p>
        </p:txBody>
      </p:sp>
    </p:spTree>
    <p:extLst>
      <p:ext uri="{BB962C8B-B14F-4D97-AF65-F5344CB8AC3E}">
        <p14:creationId xmlns:p14="http://schemas.microsoft.com/office/powerpoint/2010/main" val="1555697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dirty="0" smtClean="0"/>
              <a:t>Stagnation depuis 2-3 ans</a:t>
            </a:r>
            <a:r>
              <a:rPr lang="fr-FR" altLang="fr-FR" baseline="0" dirty="0" smtClean="0"/>
              <a:t> des particules en suspension. Le problème est lié à l’industrie manufacturière et aux émissions de l’agriculture et sylviculture. Mais, il s’agit pour ce dernier émetteur de grosses particules ou de particules visibles (poussières minérales, végétales, etc.) dont la nocivité n’est pas avérée.</a:t>
            </a:r>
          </a:p>
          <a:p>
            <a:r>
              <a:rPr lang="fr-FR" altLang="fr-FR" baseline="0" dirty="0" smtClean="0"/>
              <a:t>Réduction des émissions de PM</a:t>
            </a:r>
            <a:r>
              <a:rPr lang="fr-FR" altLang="fr-FR" baseline="-25000" dirty="0" smtClean="0"/>
              <a:t>2,5</a:t>
            </a:r>
            <a:r>
              <a:rPr lang="fr-FR" altLang="fr-FR" baseline="0" dirty="0" smtClean="0"/>
              <a:t> qui est relativement lente depuis 2011 (les données 2015 sont verrouillées). Ratio résidentiel / tertiaire sur transports routiers très en faveur des 1ers. </a:t>
            </a:r>
            <a:endParaRPr lang="fr-FR" altLang="fr-FR" dirty="0" smtClean="0"/>
          </a:p>
        </p:txBody>
      </p:sp>
      <p:sp>
        <p:nvSpPr>
          <p:cNvPr id="4" name="Espace réservé du numéro de diapositive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06F0CF8-7A42-41E0-B911-A76FC672160F}" type="slidenum">
              <a:rPr lang="fr-FR" altLang="fr-FR">
                <a:latin typeface="Calibri" panose="020F0502020204030204" pitchFamily="34" charset="0"/>
              </a:rPr>
              <a:pPr eaLnBrk="1" hangingPunct="1"/>
              <a:t>10</a:t>
            </a:fld>
            <a:endParaRPr lang="fr-FR" altLang="fr-FR">
              <a:latin typeface="Calibri" panose="020F0502020204030204" pitchFamily="34" charset="0"/>
            </a:endParaRPr>
          </a:p>
        </p:txBody>
      </p:sp>
    </p:spTree>
    <p:extLst>
      <p:ext uri="{BB962C8B-B14F-4D97-AF65-F5344CB8AC3E}">
        <p14:creationId xmlns:p14="http://schemas.microsoft.com/office/powerpoint/2010/main" val="1362273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altLang="fr-FR" baseline="0" dirty="0" smtClean="0"/>
              <a:t>Réduction des émissions de PM</a:t>
            </a:r>
            <a:r>
              <a:rPr lang="fr-FR" altLang="fr-FR" baseline="-25000" dirty="0" smtClean="0"/>
              <a:t>2,5</a:t>
            </a:r>
            <a:r>
              <a:rPr lang="fr-FR" altLang="fr-FR" baseline="0" dirty="0" smtClean="0"/>
              <a:t> qui est relativement lente depuis 2011 (les données 2015 sont verrouillées maintenant). Ratio résidentiel/tertiaire sur transports routiers très en faveur des 1ers. </a:t>
            </a:r>
            <a:endParaRPr lang="fr-FR" altLang="fr-FR" dirty="0" smtClean="0"/>
          </a:p>
        </p:txBody>
      </p:sp>
      <p:sp>
        <p:nvSpPr>
          <p:cNvPr id="4" name="Espace réservé du numéro de diapositive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1469E9D-9545-4D0D-B145-03F0774AD2AC}" type="slidenum">
              <a:rPr lang="fr-FR" altLang="fr-FR">
                <a:latin typeface="Calibri" panose="020F0502020204030204" pitchFamily="34" charset="0"/>
              </a:rPr>
              <a:pPr eaLnBrk="1" hangingPunct="1"/>
              <a:t>11</a:t>
            </a:fld>
            <a:endParaRPr lang="fr-FR" altLang="fr-FR">
              <a:latin typeface="Calibri" panose="020F0502020204030204" pitchFamily="34" charset="0"/>
            </a:endParaRPr>
          </a:p>
        </p:txBody>
      </p:sp>
    </p:spTree>
    <p:extLst>
      <p:ext uri="{BB962C8B-B14F-4D97-AF65-F5344CB8AC3E}">
        <p14:creationId xmlns:p14="http://schemas.microsoft.com/office/powerpoint/2010/main" val="102447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altLang="fr-FR" baseline="0" dirty="0" smtClean="0"/>
              <a:t>Réduction des émissions de PM</a:t>
            </a:r>
            <a:r>
              <a:rPr lang="fr-FR" altLang="fr-FR" baseline="-25000" dirty="0" smtClean="0"/>
              <a:t>1</a:t>
            </a:r>
            <a:r>
              <a:rPr lang="fr-FR" altLang="fr-FR" baseline="0" dirty="0" smtClean="0"/>
              <a:t> qui est relativement lente depuis 2011 (les données 2015 sont verrouillées maintenant). Ratio résidentiel/tertiaire sur transports routiers très en faveur des 1ers. </a:t>
            </a:r>
            <a:endParaRPr lang="fr-FR" altLang="fr-FR" dirty="0" smtClean="0"/>
          </a:p>
        </p:txBody>
      </p:sp>
      <p:sp>
        <p:nvSpPr>
          <p:cNvPr id="4" name="Espace réservé du numéro de diapositive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4908DAB-BF4C-48D9-B0D3-7593DBA087A7}" type="slidenum">
              <a:rPr lang="fr-FR" altLang="fr-FR">
                <a:latin typeface="Calibri" panose="020F0502020204030204" pitchFamily="34" charset="0"/>
              </a:rPr>
              <a:pPr eaLnBrk="1" hangingPunct="1"/>
              <a:t>12</a:t>
            </a:fld>
            <a:endParaRPr lang="fr-FR" altLang="fr-FR">
              <a:latin typeface="Calibri" panose="020F0502020204030204" pitchFamily="34" charset="0"/>
            </a:endParaRPr>
          </a:p>
        </p:txBody>
      </p:sp>
    </p:spTree>
    <p:extLst>
      <p:ext uri="{BB962C8B-B14F-4D97-AF65-F5344CB8AC3E}">
        <p14:creationId xmlns:p14="http://schemas.microsoft.com/office/powerpoint/2010/main" val="3260083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altLang="fr-FR" dirty="0" smtClean="0"/>
              <a:t>Ces 4 figures permettent une interprétation nuancée. </a:t>
            </a:r>
          </a:p>
          <a:p>
            <a:r>
              <a:rPr lang="fr-FR" altLang="fr-FR" dirty="0" smtClean="0"/>
              <a:t>D’un côté, la pollution particulaire et</a:t>
            </a:r>
            <a:r>
              <a:rPr lang="fr-FR" altLang="fr-FR" baseline="0" dirty="0" smtClean="0"/>
              <a:t> en oxyde d’azote se réduit régulièrement, aussi bien dans les grandes villes que dans les petites, même s’il reste un différentiel.</a:t>
            </a:r>
          </a:p>
          <a:p>
            <a:r>
              <a:rPr lang="fr-FR" altLang="fr-FR" baseline="0" dirty="0" smtClean="0"/>
              <a:t>De l’autre, le non-respect des seuils journaliers se réduit mais reste relativement important dans les grandes villes, notamment pour ce qui concerne les oxydes d’azote.</a:t>
            </a:r>
            <a:endParaRPr lang="fr-FR" dirty="0"/>
          </a:p>
        </p:txBody>
      </p:sp>
      <p:sp>
        <p:nvSpPr>
          <p:cNvPr id="4" name="Espace réservé du numéro de diapositive 3"/>
          <p:cNvSpPr>
            <a:spLocks noGrp="1"/>
          </p:cNvSpPr>
          <p:nvPr>
            <p:ph type="sldNum" sz="quarter" idx="10"/>
          </p:nvPr>
        </p:nvSpPr>
        <p:spPr/>
        <p:txBody>
          <a:bodyPr/>
          <a:lstStyle/>
          <a:p>
            <a:fld id="{44F8A6D3-D773-4C3A-94F6-43B4A1D3F1B5}" type="slidenum">
              <a:rPr lang="fr-FR" altLang="fr-FR" smtClean="0"/>
              <a:pPr/>
              <a:t>13</a:t>
            </a:fld>
            <a:endParaRPr lang="fr-FR" altLang="fr-FR"/>
          </a:p>
        </p:txBody>
      </p:sp>
    </p:spTree>
    <p:extLst>
      <p:ext uri="{BB962C8B-B14F-4D97-AF65-F5344CB8AC3E}">
        <p14:creationId xmlns:p14="http://schemas.microsoft.com/office/powerpoint/2010/main" val="1778243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message est l’augmentation des émissions de CO</a:t>
            </a:r>
            <a:r>
              <a:rPr lang="fr-FR" baseline="-25000" dirty="0" smtClean="0"/>
              <a:t>2</a:t>
            </a:r>
            <a:r>
              <a:rPr lang="fr-FR" dirty="0" smtClean="0"/>
              <a:t> due au trafic</a:t>
            </a:r>
            <a:r>
              <a:rPr lang="fr-FR" baseline="0" dirty="0" smtClean="0"/>
              <a:t> routier qui est en hausse et donc le rôle du trafic routier dans le réchauffement climatique (</a:t>
            </a:r>
            <a:r>
              <a:rPr lang="fr-FR" i="1" baseline="0" dirty="0" smtClean="0"/>
              <a:t>a priori  </a:t>
            </a:r>
            <a:r>
              <a:rPr lang="fr-FR" baseline="0" dirty="0" smtClean="0"/>
              <a:t>hors sujet). Les voitures sont de moins en moins polluantes ( moins de plomb, de particules), mais la réduction des émissions de CO2 est faible et ne compense pas l’augmentation du parc automobile</a:t>
            </a:r>
          </a:p>
          <a:p>
            <a:r>
              <a:rPr lang="fr-FR" baseline="0" dirty="0" smtClean="0"/>
              <a:t>Les tendances sont favorables pour les autres grosses émissions de CO</a:t>
            </a:r>
            <a:r>
              <a:rPr lang="fr-FR" baseline="-25000" dirty="0" smtClean="0"/>
              <a:t>2</a:t>
            </a:r>
            <a:r>
              <a:rPr lang="fr-FR" baseline="0" dirty="0" smtClean="0"/>
              <a:t>, notamment bien sûr pour l’industrie manufacturière. Globalement le CO2 diminue.</a:t>
            </a:r>
            <a:endParaRPr lang="fr-FR" dirty="0"/>
          </a:p>
        </p:txBody>
      </p:sp>
      <p:sp>
        <p:nvSpPr>
          <p:cNvPr id="4" name="Espace réservé du numéro de diapositive 3"/>
          <p:cNvSpPr>
            <a:spLocks noGrp="1"/>
          </p:cNvSpPr>
          <p:nvPr>
            <p:ph type="sldNum" sz="quarter" idx="10"/>
          </p:nvPr>
        </p:nvSpPr>
        <p:spPr/>
        <p:txBody>
          <a:bodyPr/>
          <a:lstStyle/>
          <a:p>
            <a:fld id="{44F8A6D3-D773-4C3A-94F6-43B4A1D3F1B5}" type="slidenum">
              <a:rPr lang="fr-FR" altLang="fr-FR" smtClean="0"/>
              <a:pPr/>
              <a:t>14</a:t>
            </a:fld>
            <a:endParaRPr lang="fr-FR" altLang="fr-FR"/>
          </a:p>
        </p:txBody>
      </p:sp>
    </p:spTree>
    <p:extLst>
      <p:ext uri="{BB962C8B-B14F-4D97-AF65-F5344CB8AC3E}">
        <p14:creationId xmlns:p14="http://schemas.microsoft.com/office/powerpoint/2010/main" val="3740701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dirty="0" smtClean="0"/>
              <a:t>2</a:t>
            </a:r>
            <a:r>
              <a:rPr lang="fr-FR" altLang="fr-FR" baseline="30000" dirty="0" smtClean="0"/>
              <a:t>ème</a:t>
            </a:r>
            <a:r>
              <a:rPr lang="fr-FR" altLang="fr-FR" dirty="0" smtClean="0"/>
              <a:t> partie consacrée aux effets sur la santé. Les effets de la pollution chronique</a:t>
            </a:r>
            <a:r>
              <a:rPr lang="fr-FR" altLang="fr-FR" baseline="0" dirty="0" smtClean="0"/>
              <a:t> sur la mortalité sont mis en exergue. Des exemples sont donnés sur le rôle des pics de pollution et sur les effets de la pollution sur la morbidité respiratoire. </a:t>
            </a:r>
          </a:p>
          <a:p>
            <a:endParaRPr lang="fr-FR" altLang="fr-FR" dirty="0" smtClean="0"/>
          </a:p>
        </p:txBody>
      </p:sp>
      <p:sp>
        <p:nvSpPr>
          <p:cNvPr id="4" name="Espace réservé du numéro de diapositive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D275649-D71C-4302-ADF4-0EF81108CB22}" type="slidenum">
              <a:rPr lang="fr-FR" altLang="fr-FR">
                <a:latin typeface="Calibri" panose="020F0502020204030204" pitchFamily="34" charset="0"/>
              </a:rPr>
              <a:pPr eaLnBrk="1" hangingPunct="1"/>
              <a:t>15</a:t>
            </a:fld>
            <a:endParaRPr lang="fr-FR" altLang="fr-FR">
              <a:latin typeface="Calibri" panose="020F0502020204030204" pitchFamily="34" charset="0"/>
            </a:endParaRPr>
          </a:p>
        </p:txBody>
      </p:sp>
    </p:spTree>
    <p:extLst>
      <p:ext uri="{BB962C8B-B14F-4D97-AF65-F5344CB8AC3E}">
        <p14:creationId xmlns:p14="http://schemas.microsoft.com/office/powerpoint/2010/main" val="1425604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dirty="0" smtClean="0"/>
              <a:t>Ces phrases</a:t>
            </a:r>
            <a:r>
              <a:rPr lang="fr-FR" altLang="fr-FR" baseline="0" dirty="0" smtClean="0"/>
              <a:t> sont reprises du document d’experts publié dans la RMR, dont le 1</a:t>
            </a:r>
            <a:r>
              <a:rPr lang="fr-FR" altLang="fr-FR" baseline="30000" dirty="0" smtClean="0"/>
              <a:t>er</a:t>
            </a:r>
            <a:r>
              <a:rPr lang="fr-FR" altLang="fr-FR" baseline="0" dirty="0" smtClean="0"/>
              <a:t> auteur est D. </a:t>
            </a:r>
            <a:r>
              <a:rPr lang="fr-FR" altLang="fr-FR" baseline="0" dirty="0" err="1" smtClean="0"/>
              <a:t>Charpin</a:t>
            </a:r>
            <a:r>
              <a:rPr lang="fr-FR" altLang="fr-FR" baseline="0" dirty="0" smtClean="0"/>
              <a:t>.</a:t>
            </a:r>
          </a:p>
          <a:p>
            <a:r>
              <a:rPr lang="fr-FR" altLang="fr-FR" baseline="0" dirty="0" smtClean="0"/>
              <a:t>Ces phrases sont consensuelles. </a:t>
            </a:r>
            <a:endParaRPr lang="fr-FR" altLang="fr-FR" dirty="0" smtClean="0"/>
          </a:p>
        </p:txBody>
      </p:sp>
      <p:sp>
        <p:nvSpPr>
          <p:cNvPr id="4" name="Espace réservé du numéro de diapositive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E927753-97C3-4522-8C92-13AC10136632}" type="slidenum">
              <a:rPr lang="fr-FR" altLang="fr-FR">
                <a:latin typeface="Calibri" panose="020F0502020204030204" pitchFamily="34" charset="0"/>
              </a:rPr>
              <a:pPr eaLnBrk="1" hangingPunct="1"/>
              <a:t>16</a:t>
            </a:fld>
            <a:endParaRPr lang="fr-FR" altLang="fr-FR">
              <a:latin typeface="Calibri" panose="020F0502020204030204" pitchFamily="34" charset="0"/>
            </a:endParaRPr>
          </a:p>
        </p:txBody>
      </p:sp>
    </p:spTree>
    <p:extLst>
      <p:ext uri="{BB962C8B-B14F-4D97-AF65-F5344CB8AC3E}">
        <p14:creationId xmlns:p14="http://schemas.microsoft.com/office/powerpoint/2010/main" val="475019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Cependant,</a:t>
            </a:r>
            <a:r>
              <a:rPr lang="fr-FR" baseline="0" dirty="0" smtClean="0"/>
              <a:t> les pics de pollution peuvent être responsables d’une augmentation des hospitalisations en urgence et d’une mortalité significative. L’abstract est assez explicite. Le mieux est bien sûr de lire l’article, qui est accessible même aux non-spécialistes. Il y en a évidemment beaucoup d’autres, ce n’est qu’un exemple assez représentatif de ce qu’on va trouver dans la littérature.</a:t>
            </a:r>
          </a:p>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t>Se pose la</a:t>
            </a:r>
            <a:r>
              <a:rPr lang="fr-FR" baseline="0" dirty="0" smtClean="0"/>
              <a:t> question de mortalité anticipée, sujet qu’il est recommandé de ne pas aborder quand on n’est pas spécialiste. Au risque de susciter les mêmes polémiques que celles déclinées lors des épisodes de canicule : est-ce des décès « illégitimes » ou seulement anticipés de quelques jours/semaines/mois ?</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44F8A6D3-D773-4C3A-94F6-43B4A1D3F1B5}" type="slidenum">
              <a:rPr lang="fr-FR" altLang="fr-FR" smtClean="0"/>
              <a:pPr/>
              <a:t>17</a:t>
            </a:fld>
            <a:endParaRPr lang="fr-FR" altLang="fr-FR"/>
          </a:p>
        </p:txBody>
      </p:sp>
    </p:spTree>
    <p:extLst>
      <p:ext uri="{BB962C8B-B14F-4D97-AF65-F5344CB8AC3E}">
        <p14:creationId xmlns:p14="http://schemas.microsoft.com/office/powerpoint/2010/main" val="10962710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Très belle revue systématique</a:t>
            </a:r>
            <a:r>
              <a:rPr lang="fr-FR" baseline="0" dirty="0" smtClean="0"/>
              <a:t> avec données méta-analytiques publiée il y a 3 ans dans Lancet </a:t>
            </a:r>
            <a:r>
              <a:rPr lang="fr-FR" baseline="0" dirty="0" err="1" smtClean="0"/>
              <a:t>Oncology</a:t>
            </a:r>
            <a:r>
              <a:rPr lang="fr-FR" baseline="0" dirty="0" smtClean="0"/>
              <a:t>. Il n’y a pas de donnée très nouvelle depuis mais à vérifier par les spécialistes du CS. Cela montre l’effet de la pollution sur l’incidence du cancer du poumon et permet de chiffrer de façon objective le risque lié au PM</a:t>
            </a:r>
            <a:r>
              <a:rPr lang="fr-FR" baseline="-25000" dirty="0" smtClean="0"/>
              <a:t>10</a:t>
            </a:r>
            <a:r>
              <a:rPr lang="fr-FR" baseline="0" dirty="0" smtClean="0"/>
              <a:t> (A) et au PM</a:t>
            </a:r>
            <a:r>
              <a:rPr lang="fr-FR" baseline="-25000" dirty="0" smtClean="0"/>
              <a:t>2,5</a:t>
            </a:r>
            <a:r>
              <a:rPr lang="fr-FR" baseline="0" dirty="0" smtClean="0"/>
              <a:t>  (B).</a:t>
            </a:r>
            <a:endParaRPr lang="fr-FR" dirty="0"/>
          </a:p>
        </p:txBody>
      </p:sp>
      <p:sp>
        <p:nvSpPr>
          <p:cNvPr id="4" name="Espace réservé du numéro de diapositive 3"/>
          <p:cNvSpPr>
            <a:spLocks noGrp="1"/>
          </p:cNvSpPr>
          <p:nvPr>
            <p:ph type="sldNum" sz="quarter" idx="10"/>
          </p:nvPr>
        </p:nvSpPr>
        <p:spPr/>
        <p:txBody>
          <a:bodyPr/>
          <a:lstStyle/>
          <a:p>
            <a:fld id="{44F8A6D3-D773-4C3A-94F6-43B4A1D3F1B5}" type="slidenum">
              <a:rPr lang="fr-FR" altLang="fr-FR" smtClean="0"/>
              <a:pPr/>
              <a:t>18</a:t>
            </a:fld>
            <a:endParaRPr lang="fr-FR" altLang="fr-FR"/>
          </a:p>
        </p:txBody>
      </p:sp>
    </p:spTree>
    <p:extLst>
      <p:ext uri="{BB962C8B-B14F-4D97-AF65-F5344CB8AC3E}">
        <p14:creationId xmlns:p14="http://schemas.microsoft.com/office/powerpoint/2010/main" val="29202412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dirty="0" smtClean="0"/>
              <a:t>Le rapport de Santé publique</a:t>
            </a:r>
            <a:r>
              <a:rPr lang="fr-FR" altLang="fr-FR" baseline="0" dirty="0" smtClean="0"/>
              <a:t> France publié en juin 2016 mérite que l’on s’y arrête.</a:t>
            </a:r>
          </a:p>
          <a:p>
            <a:r>
              <a:rPr lang="fr-FR" altLang="fr-FR" baseline="0" dirty="0" smtClean="0"/>
              <a:t>Ce travail est décrit comme remarquable par les épidémiologistes spécialistes. La communication qu’il a générée est en revanche très discutable.</a:t>
            </a:r>
          </a:p>
          <a:p>
            <a:r>
              <a:rPr lang="fr-FR" altLang="fr-FR" baseline="0" dirty="0" smtClean="0"/>
              <a:t>Il est composé d’un texte long d’une 60aine de pages et d’un texte de synthèse d’une 10aine de pages qu’il est conseillé de lire,</a:t>
            </a:r>
            <a:endParaRPr lang="fr-FR" altLang="fr-FR" dirty="0" smtClean="0"/>
          </a:p>
        </p:txBody>
      </p:sp>
      <p:sp>
        <p:nvSpPr>
          <p:cNvPr id="4" name="Espace réservé du numéro de diapositive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E6B0B1B-0436-460D-A837-4E1F9519604E}" type="slidenum">
              <a:rPr lang="fr-FR" altLang="fr-FR">
                <a:latin typeface="Calibri" panose="020F0502020204030204" pitchFamily="34" charset="0"/>
              </a:rPr>
              <a:pPr eaLnBrk="1" hangingPunct="1"/>
              <a:t>19</a:t>
            </a:fld>
            <a:endParaRPr lang="fr-FR" altLang="fr-FR">
              <a:latin typeface="Calibri" panose="020F0502020204030204" pitchFamily="34" charset="0"/>
            </a:endParaRPr>
          </a:p>
        </p:txBody>
      </p:sp>
    </p:spTree>
    <p:extLst>
      <p:ext uri="{BB962C8B-B14F-4D97-AF65-F5344CB8AC3E}">
        <p14:creationId xmlns:p14="http://schemas.microsoft.com/office/powerpoint/2010/main" val="1889814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dirty="0" smtClean="0"/>
              <a:t>L’importance du sujet à tous les sens du terme justifie</a:t>
            </a:r>
            <a:r>
              <a:rPr lang="fr-FR" altLang="fr-FR" baseline="0" dirty="0" smtClean="0"/>
              <a:t> de faire des choix.</a:t>
            </a:r>
          </a:p>
          <a:p>
            <a:r>
              <a:rPr lang="fr-FR" altLang="fr-FR" baseline="0" dirty="0" smtClean="0"/>
              <a:t>Le document présente plus particulièrement les effets de la pollution chronique et fait une présentation « critique » du rapport Santé publique France.</a:t>
            </a:r>
          </a:p>
          <a:p>
            <a:r>
              <a:rPr lang="fr-FR" altLang="fr-FR" baseline="0" dirty="0" smtClean="0"/>
              <a:t>Les différents types de polluants et leurs sources sont présentés avec un focus sur les particules, en particulier les particules fines (PM</a:t>
            </a:r>
            <a:r>
              <a:rPr lang="fr-FR" altLang="fr-FR" baseline="-25000" dirty="0" smtClean="0"/>
              <a:t>2,5</a:t>
            </a:r>
            <a:r>
              <a:rPr lang="fr-FR" altLang="fr-FR" baseline="0" dirty="0" smtClean="0"/>
              <a:t> et PM</a:t>
            </a:r>
            <a:r>
              <a:rPr lang="fr-FR" altLang="fr-FR" baseline="-25000" dirty="0" smtClean="0"/>
              <a:t>1</a:t>
            </a:r>
            <a:r>
              <a:rPr lang="fr-FR" altLang="fr-FR" baseline="0" dirty="0" smtClean="0"/>
              <a:t>). Les particules fines représentent en effet un marqueur de la pollution atmosphérique dans son ensemble. C’est aussi un marqueurs sanitaire, en ce sens que les effets sur la santé de l’ensemble de la pollution atmosphérique (respiratoires, cardio-vasculaires, neuro-vasculaires, mortalité globale, etc.) sont parallèles à ceux que génèrent spécifiquement ces particules fines.</a:t>
            </a:r>
          </a:p>
          <a:p>
            <a:r>
              <a:rPr lang="fr-FR" altLang="fr-FR" baseline="0" dirty="0" smtClean="0"/>
              <a:t>Les effets sanitaires de pics de pollution seront abordés brièvement, d’autant que la mortalité et la morbidité qui y sont attachées sont des mortalités et morbidités « anticipées » dont le réel poids en terme de Santé publique est difficile à apprécier des spécialistes.</a:t>
            </a:r>
          </a:p>
        </p:txBody>
      </p:sp>
      <p:sp>
        <p:nvSpPr>
          <p:cNvPr id="4" name="Espace réservé du numéro de diapositive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58FD134-AF71-4AB3-8960-4F52DDCA2223}" type="slidenum">
              <a:rPr lang="fr-FR" altLang="fr-FR">
                <a:latin typeface="Calibri" panose="020F0502020204030204" pitchFamily="34" charset="0"/>
              </a:rPr>
              <a:pPr eaLnBrk="1" hangingPunct="1"/>
              <a:t>2</a:t>
            </a:fld>
            <a:endParaRPr lang="fr-FR" altLang="fr-FR">
              <a:latin typeface="Calibri" panose="020F0502020204030204" pitchFamily="34" charset="0"/>
            </a:endParaRPr>
          </a:p>
        </p:txBody>
      </p:sp>
    </p:spTree>
    <p:extLst>
      <p:ext uri="{BB962C8B-B14F-4D97-AF65-F5344CB8AC3E}">
        <p14:creationId xmlns:p14="http://schemas.microsoft.com/office/powerpoint/2010/main" val="36647347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Données classiques publiées</a:t>
            </a:r>
            <a:r>
              <a:rPr lang="fr-FR" baseline="0" dirty="0" smtClean="0"/>
              <a:t> il y a 2 ans dans Nature, qui permet de situer l’Europe par rapport au monde et la France au sein de l’Europe, et de voir aussi les zones plus dangereuses au nord de l’Europe (Allemagne, Pays Bas, Sud de l’Angleterre et…. Paris).</a:t>
            </a:r>
            <a:endParaRPr lang="fr-FR" dirty="0"/>
          </a:p>
        </p:txBody>
      </p:sp>
      <p:sp>
        <p:nvSpPr>
          <p:cNvPr id="4" name="Espace réservé du numéro de diapositive 3"/>
          <p:cNvSpPr>
            <a:spLocks noGrp="1"/>
          </p:cNvSpPr>
          <p:nvPr>
            <p:ph type="sldNum" sz="quarter" idx="10"/>
          </p:nvPr>
        </p:nvSpPr>
        <p:spPr/>
        <p:txBody>
          <a:bodyPr/>
          <a:lstStyle/>
          <a:p>
            <a:fld id="{44F8A6D3-D773-4C3A-94F6-43B4A1D3F1B5}" type="slidenum">
              <a:rPr lang="fr-FR" altLang="fr-FR" smtClean="0"/>
              <a:pPr/>
              <a:t>20</a:t>
            </a:fld>
            <a:endParaRPr lang="fr-FR" altLang="fr-FR"/>
          </a:p>
        </p:txBody>
      </p:sp>
    </p:spTree>
    <p:extLst>
      <p:ext uri="{BB962C8B-B14F-4D97-AF65-F5344CB8AC3E}">
        <p14:creationId xmlns:p14="http://schemas.microsoft.com/office/powerpoint/2010/main" val="6414635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dirty="0" smtClean="0"/>
              <a:t>Données françaises</a:t>
            </a:r>
            <a:r>
              <a:rPr lang="fr-FR" altLang="fr-FR" baseline="0" dirty="0" smtClean="0"/>
              <a:t> sur les concentrations annuelles de PM</a:t>
            </a:r>
            <a:r>
              <a:rPr lang="fr-FR" altLang="fr-FR" baseline="-25000" dirty="0" smtClean="0"/>
              <a:t>2,5</a:t>
            </a:r>
            <a:r>
              <a:rPr lang="fr-FR" altLang="fr-FR" baseline="0" dirty="0" smtClean="0"/>
              <a:t> qui montrent une France « coupée en 2 » de façon classique, des zones rouges à Paris, Lille, Strasbourg et dans la vallée du Rhône.</a:t>
            </a:r>
            <a:endParaRPr lang="fr-FR" altLang="fr-FR" dirty="0" smtClean="0"/>
          </a:p>
        </p:txBody>
      </p:sp>
      <p:sp>
        <p:nvSpPr>
          <p:cNvPr id="4" name="Espace réservé du numéro de diapositive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D94E809-715B-4657-A765-4D0F6AA780B9}" type="slidenum">
              <a:rPr lang="fr-FR" altLang="fr-FR">
                <a:latin typeface="Calibri" panose="020F0502020204030204" pitchFamily="34" charset="0"/>
              </a:rPr>
              <a:pPr eaLnBrk="1" hangingPunct="1"/>
              <a:t>21</a:t>
            </a:fld>
            <a:endParaRPr lang="fr-FR" altLang="fr-FR">
              <a:latin typeface="Calibri" panose="020F0502020204030204" pitchFamily="34" charset="0"/>
            </a:endParaRPr>
          </a:p>
        </p:txBody>
      </p:sp>
    </p:spTree>
    <p:extLst>
      <p:ext uri="{BB962C8B-B14F-4D97-AF65-F5344CB8AC3E}">
        <p14:creationId xmlns:p14="http://schemas.microsoft.com/office/powerpoint/2010/main" val="11069421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Ce tableau est extrait de</a:t>
            </a:r>
            <a:r>
              <a:rPr lang="fr-FR" baseline="0" dirty="0" smtClean="0"/>
              <a:t> la version courte du rapport et est très explicite. Les 48000 morts liés aux particules fines s’inscrivent dans un scénario « Sans pollution anthropique ».</a:t>
            </a:r>
          </a:p>
          <a:p>
            <a:r>
              <a:rPr lang="fr-FR" baseline="0" dirty="0" smtClean="0"/>
              <a:t>Si toutes les villes étudiées avaient un niveau de pollution qui était identique aux 5% des villes les moins polluées, le chiffre serait de 34500 .</a:t>
            </a:r>
          </a:p>
          <a:p>
            <a:r>
              <a:rPr lang="fr-FR" baseline="0" dirty="0" smtClean="0"/>
              <a:t>Si l’on prenait comme scénario un niveau de pollution qui serait celui vers lequel on doit tendre selon l’OMS, le chiffre serait de 17 700.</a:t>
            </a:r>
          </a:p>
          <a:p>
            <a:r>
              <a:rPr lang="fr-FR" baseline="0" dirty="0" smtClean="0"/>
              <a:t>Si l’on se réfère au niveau de pollution qui est celui inscrit dans le Grenelle de l’environnement, le chiffre serait de 3000.</a:t>
            </a:r>
          </a:p>
          <a:p>
            <a:r>
              <a:rPr lang="fr-FR" baseline="0" dirty="0" smtClean="0"/>
              <a:t>Si on se réfère à la réglementation en vigueur, c’est-à-dire si l’on respectait la réglementation européenne, le nombre de décès, et donc les gains attendus par effet miroir, serait de 10/an.</a:t>
            </a:r>
            <a:endParaRPr lang="fr-FR" dirty="0"/>
          </a:p>
        </p:txBody>
      </p:sp>
      <p:sp>
        <p:nvSpPr>
          <p:cNvPr id="4" name="Espace réservé du numéro de diapositive 3"/>
          <p:cNvSpPr>
            <a:spLocks noGrp="1"/>
          </p:cNvSpPr>
          <p:nvPr>
            <p:ph type="sldNum" sz="quarter" idx="10"/>
          </p:nvPr>
        </p:nvSpPr>
        <p:spPr/>
        <p:txBody>
          <a:bodyPr/>
          <a:lstStyle/>
          <a:p>
            <a:fld id="{44F8A6D3-D773-4C3A-94F6-43B4A1D3F1B5}" type="slidenum">
              <a:rPr lang="fr-FR" altLang="fr-FR" smtClean="0"/>
              <a:pPr/>
              <a:t>22</a:t>
            </a:fld>
            <a:endParaRPr lang="fr-FR" altLang="fr-FR"/>
          </a:p>
        </p:txBody>
      </p:sp>
    </p:spTree>
    <p:extLst>
      <p:ext uri="{BB962C8B-B14F-4D97-AF65-F5344CB8AC3E}">
        <p14:creationId xmlns:p14="http://schemas.microsoft.com/office/powerpoint/2010/main" val="225436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dirty="0" smtClean="0"/>
              <a:t>Ces cartes, qui représentent les gains moyens en espérance de vie, suivent la logique des données précédentes.</a:t>
            </a:r>
            <a:r>
              <a:rPr lang="fr-FR" altLang="fr-FR" baseline="0" dirty="0" smtClean="0"/>
              <a:t> Le gain est évidemment proportionnel au niveau actuel de pollution et très variable en fonction du scénario « sans pollution anthropique » ou scénario « valeurs guides de l’OMS ».</a:t>
            </a:r>
            <a:endParaRPr lang="fr-FR" altLang="fr-FR" dirty="0" smtClean="0"/>
          </a:p>
        </p:txBody>
      </p:sp>
      <p:sp>
        <p:nvSpPr>
          <p:cNvPr id="4" name="Espace réservé du numéro de diapositive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9976115-AAF2-4EF8-A510-E2C9A3CB83FE}" type="slidenum">
              <a:rPr lang="fr-FR" altLang="fr-FR">
                <a:latin typeface="Calibri" panose="020F0502020204030204" pitchFamily="34" charset="0"/>
              </a:rPr>
              <a:pPr eaLnBrk="1" hangingPunct="1"/>
              <a:t>23</a:t>
            </a:fld>
            <a:endParaRPr lang="fr-FR" altLang="fr-FR">
              <a:latin typeface="Calibri" panose="020F0502020204030204" pitchFamily="34" charset="0"/>
            </a:endParaRPr>
          </a:p>
        </p:txBody>
      </p:sp>
    </p:spTree>
    <p:extLst>
      <p:ext uri="{BB962C8B-B14F-4D97-AF65-F5344CB8AC3E}">
        <p14:creationId xmlns:p14="http://schemas.microsoft.com/office/powerpoint/2010/main" val="8150129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Autre</a:t>
            </a:r>
            <a:r>
              <a:rPr lang="fr-FR" baseline="0" dirty="0" smtClean="0"/>
              <a:t> façon de montrer le gain potentiel en fonction des différents scénarios, qui est exprimé ici selon la taille des villes concernées.</a:t>
            </a:r>
            <a:endParaRPr lang="fr-FR" dirty="0"/>
          </a:p>
        </p:txBody>
      </p:sp>
      <p:sp>
        <p:nvSpPr>
          <p:cNvPr id="4" name="Espace réservé du numéro de diapositive 3"/>
          <p:cNvSpPr>
            <a:spLocks noGrp="1"/>
          </p:cNvSpPr>
          <p:nvPr>
            <p:ph type="sldNum" sz="quarter" idx="10"/>
          </p:nvPr>
        </p:nvSpPr>
        <p:spPr/>
        <p:txBody>
          <a:bodyPr/>
          <a:lstStyle/>
          <a:p>
            <a:fld id="{44F8A6D3-D773-4C3A-94F6-43B4A1D3F1B5}" type="slidenum">
              <a:rPr lang="fr-FR" altLang="fr-FR" smtClean="0"/>
              <a:pPr/>
              <a:t>24</a:t>
            </a:fld>
            <a:endParaRPr lang="fr-FR" altLang="fr-FR"/>
          </a:p>
        </p:txBody>
      </p:sp>
    </p:spTree>
    <p:extLst>
      <p:ext uri="{BB962C8B-B14F-4D97-AF65-F5344CB8AC3E}">
        <p14:creationId xmlns:p14="http://schemas.microsoft.com/office/powerpoint/2010/main" val="2753677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Il s’agit d’un sujet sensible</a:t>
            </a:r>
            <a:r>
              <a:rPr lang="fr-FR" baseline="0" dirty="0" smtClean="0"/>
              <a:t> volontairement réduit à sa plus simple expression.</a:t>
            </a:r>
          </a:p>
          <a:p>
            <a:r>
              <a:rPr lang="fr-FR" baseline="0" dirty="0" smtClean="0"/>
              <a:t>Les avis sont très opposés sur l’impact sanitaire du diesel. J’ai supprimé la phrase « impact sanitaire surestimé », même si c’est peut-être vrai, notamment d’après les conférences auxquelles j’ai assisté, surtout si on considère les études épidémiologiques qui sont utilisées pour évaluer l’impact clinique (C Habert, R Garnier, RMR 2015).</a:t>
            </a:r>
          </a:p>
          <a:p>
            <a:r>
              <a:rPr lang="fr-FR" baseline="0" dirty="0" smtClean="0"/>
              <a:t>Quoi qu’il en soit, l’évolution va vers une « de-</a:t>
            </a:r>
            <a:r>
              <a:rPr lang="fr-FR" baseline="0" dirty="0" err="1" smtClean="0"/>
              <a:t>diéselilation</a:t>
            </a:r>
            <a:r>
              <a:rPr lang="fr-FR" baseline="0" dirty="0" smtClean="0"/>
              <a:t> » du parc de voitures particulières en France, qui semble irréversible, d’autant que les constructeurs ont fait depuis 5 ans d’énormes efforts pour produire des moteurs essence qui consomment peu. Le parc en véhicules particuliers diesel, après une franche augmentation depuis près de 30 ans, est stabilisé depuis 2-3 ans et  va baisser dans la mesure où les achats de véhicules neufs diminuent régulièrement (- 15% entre 2010 et 2015, c’est vraisemblablement -20% en 2016). A partir du moment où il n’y aura plus de justification financière pour le particulier d’avoir un diesel, ce n’est probablement plus la peine de « polémiquer »r » sur l’impact surestimé ou pas ? Je laisse juge.</a:t>
            </a:r>
          </a:p>
          <a:p>
            <a:r>
              <a:rPr lang="fr-FR" baseline="0" dirty="0" smtClean="0"/>
              <a:t>Le problème en revanche n’est pas réglé pour les véhicules professionnels. </a:t>
            </a:r>
          </a:p>
          <a:p>
            <a:r>
              <a:rPr lang="fr-FR" baseline="0" dirty="0" smtClean="0"/>
              <a:t>Il est loin d’être réglé au niveau géopolitique et géostratégique car le pétrole brut qui sort des puits est composé d’une partie, qui de façon incontournable, va pouvoir donner de l’essence et d’une autre qui de la même façon ne pourra donner que du gasoil, du kérosène, etc. Que faire de ces combustibles dits sales ?</a:t>
            </a:r>
          </a:p>
        </p:txBody>
      </p:sp>
      <p:sp>
        <p:nvSpPr>
          <p:cNvPr id="4" name="Espace réservé du numéro de diapositive 3"/>
          <p:cNvSpPr>
            <a:spLocks noGrp="1"/>
          </p:cNvSpPr>
          <p:nvPr>
            <p:ph type="sldNum" sz="quarter" idx="10"/>
          </p:nvPr>
        </p:nvSpPr>
        <p:spPr/>
        <p:txBody>
          <a:bodyPr/>
          <a:lstStyle/>
          <a:p>
            <a:fld id="{44F8A6D3-D773-4C3A-94F6-43B4A1D3F1B5}" type="slidenum">
              <a:rPr lang="fr-FR" altLang="fr-FR" smtClean="0"/>
              <a:pPr/>
              <a:t>25</a:t>
            </a:fld>
            <a:endParaRPr lang="fr-FR" altLang="fr-FR"/>
          </a:p>
        </p:txBody>
      </p:sp>
    </p:spTree>
    <p:extLst>
      <p:ext uri="{BB962C8B-B14F-4D97-AF65-F5344CB8AC3E}">
        <p14:creationId xmlns:p14="http://schemas.microsoft.com/office/powerpoint/2010/main" val="38518861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dirty="0" smtClean="0"/>
              <a:t>Ces</a:t>
            </a:r>
            <a:r>
              <a:rPr lang="fr-FR" altLang="fr-FR" baseline="0" dirty="0" smtClean="0"/>
              <a:t> données sont issues du texte RMR, donc validées par la SPLF. Mais, il n’y a pas de validation scientifique… Lors de la FMC Pollution 2015, où il y avait notamment Denis </a:t>
            </a:r>
            <a:r>
              <a:rPr lang="fr-FR" altLang="fr-FR" baseline="0" dirty="0" err="1" smtClean="0"/>
              <a:t>Zmirou</a:t>
            </a:r>
            <a:r>
              <a:rPr lang="fr-FR" altLang="fr-FR" baseline="0" dirty="0" smtClean="0"/>
              <a:t> qui a rédigé le chapitre sur « Que dire aux patients en cas de pic de pollution », il y a eu des discussions assez longues sur la notion de sujets sensibles, qu’en fait personne n’a pu définir. De cette discussion, il est ressorti qu’on ne pouvait pas séparer réellement les messages à envoyer aux patients et ceux à envoyer au public, d’où la formulation ci-dessus. Pour certains, il faut  classer dans sujets sensibles, les sujets qui se décrivent comme sensibles, c’est-à-dire qui ne supportent pas (</a:t>
            </a:r>
            <a:r>
              <a:rPr lang="fr-FR" altLang="fr-FR" baseline="0" smtClean="0"/>
              <a:t>notion subjective) </a:t>
            </a:r>
            <a:r>
              <a:rPr lang="fr-FR" altLang="fr-FR" baseline="0" dirty="0" smtClean="0"/>
              <a:t>les pics de pollution, ce qui est contesté par d’autres. </a:t>
            </a:r>
          </a:p>
          <a:p>
            <a:r>
              <a:rPr lang="fr-FR" altLang="fr-FR" baseline="0" dirty="0" smtClean="0"/>
              <a:t>Je propose donc d’en rester à ces messages très simples.</a:t>
            </a:r>
            <a:endParaRPr lang="fr-FR" altLang="fr-FR" dirty="0" smtClean="0"/>
          </a:p>
        </p:txBody>
      </p:sp>
      <p:sp>
        <p:nvSpPr>
          <p:cNvPr id="4" name="Espace réservé du numéro de diapositive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422F000-28DC-44E9-ACEB-92002DCB830A}" type="slidenum">
              <a:rPr lang="fr-FR" altLang="fr-FR">
                <a:latin typeface="Calibri" panose="020F0502020204030204" pitchFamily="34" charset="0"/>
              </a:rPr>
              <a:pPr eaLnBrk="1" hangingPunct="1"/>
              <a:t>26</a:t>
            </a:fld>
            <a:endParaRPr lang="fr-FR" altLang="fr-FR">
              <a:latin typeface="Calibri" panose="020F0502020204030204" pitchFamily="34" charset="0"/>
            </a:endParaRPr>
          </a:p>
        </p:txBody>
      </p:sp>
    </p:spTree>
    <p:extLst>
      <p:ext uri="{BB962C8B-B14F-4D97-AF65-F5344CB8AC3E}">
        <p14:creationId xmlns:p14="http://schemas.microsoft.com/office/powerpoint/2010/main" val="25656124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dirty="0" smtClean="0"/>
              <a:t>Libre à chacun</a:t>
            </a:r>
            <a:r>
              <a:rPr lang="fr-FR" altLang="fr-FR" baseline="0" dirty="0" smtClean="0"/>
              <a:t> de synthétiser et de conclure en fonction des messages qu’il veut sur-exprimer.</a:t>
            </a:r>
            <a:endParaRPr lang="fr-FR" altLang="fr-FR" dirty="0" smtClean="0"/>
          </a:p>
        </p:txBody>
      </p:sp>
      <p:sp>
        <p:nvSpPr>
          <p:cNvPr id="4" name="Espace réservé du numéro de diapositive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422F000-28DC-44E9-ACEB-92002DCB830A}" type="slidenum">
              <a:rPr lang="fr-FR" altLang="fr-FR">
                <a:latin typeface="Calibri" panose="020F0502020204030204" pitchFamily="34" charset="0"/>
              </a:rPr>
              <a:pPr eaLnBrk="1" hangingPunct="1"/>
              <a:t>27</a:t>
            </a:fld>
            <a:endParaRPr lang="fr-FR" altLang="fr-FR">
              <a:latin typeface="Calibri" panose="020F0502020204030204" pitchFamily="34" charset="0"/>
            </a:endParaRPr>
          </a:p>
        </p:txBody>
      </p:sp>
    </p:spTree>
    <p:extLst>
      <p:ext uri="{BB962C8B-B14F-4D97-AF65-F5344CB8AC3E}">
        <p14:creationId xmlns:p14="http://schemas.microsoft.com/office/powerpoint/2010/main" val="2565612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Ces 3 documents sont disponibles sur des sites dédiés et libres d’accès. Le document du Centre </a:t>
            </a:r>
            <a:r>
              <a:rPr lang="fr-FR" dirty="0" err="1" smtClean="0"/>
              <a:t>inter-professionnel</a:t>
            </a:r>
            <a:r>
              <a:rPr lang="fr-FR" dirty="0" smtClean="0"/>
              <a:t> technique d’études de la pollution atmosphérique (CITEPA)  est payant pour obtenir la totalité des informations, mais les données globales et « grossières » telles que celles qui sont présentées dans ce diaporama sont en accès libre. Le CITEPA est un organisme indépendant. Tous les renseignements souhaitables sont disponibles sur son site ou sur plusieurs sites de différents Ministères.</a:t>
            </a:r>
          </a:p>
          <a:p>
            <a:endParaRPr lang="fr-FR" dirty="0"/>
          </a:p>
        </p:txBody>
      </p:sp>
      <p:sp>
        <p:nvSpPr>
          <p:cNvPr id="4" name="Espace réservé du numéro de diapositive 3"/>
          <p:cNvSpPr>
            <a:spLocks noGrp="1"/>
          </p:cNvSpPr>
          <p:nvPr>
            <p:ph type="sldNum" sz="quarter" idx="10"/>
          </p:nvPr>
        </p:nvSpPr>
        <p:spPr/>
        <p:txBody>
          <a:bodyPr/>
          <a:lstStyle/>
          <a:p>
            <a:fld id="{44F8A6D3-D773-4C3A-94F6-43B4A1D3F1B5}" type="slidenum">
              <a:rPr lang="fr-FR" altLang="fr-FR" smtClean="0"/>
              <a:pPr/>
              <a:t>3</a:t>
            </a:fld>
            <a:endParaRPr lang="fr-FR" altLang="fr-FR"/>
          </a:p>
        </p:txBody>
      </p:sp>
    </p:spTree>
    <p:extLst>
      <p:ext uri="{BB962C8B-B14F-4D97-AF65-F5344CB8AC3E}">
        <p14:creationId xmlns:p14="http://schemas.microsoft.com/office/powerpoint/2010/main" val="36213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Cette figure permet de visualiser la taille des aérosols atmosphériques</a:t>
            </a:r>
            <a:r>
              <a:rPr lang="fr-FR" baseline="0" dirty="0" smtClean="0"/>
              <a:t> qui va de 10</a:t>
            </a:r>
            <a:r>
              <a:rPr lang="fr-FR" baseline="30000" dirty="0" smtClean="0"/>
              <a:t>-3</a:t>
            </a:r>
            <a:r>
              <a:rPr lang="fr-FR" baseline="0" dirty="0" smtClean="0"/>
              <a:t> à 50 microns et de situer la taille des différentes particules en suspension en fonction de leur origine, enfin de définir ce que sont des particules fines et des particules ultrafines par opposition aux particules grossières et aux particules visibles au-delà de 10 microns.</a:t>
            </a:r>
            <a:endParaRPr lang="fr-FR" dirty="0"/>
          </a:p>
        </p:txBody>
      </p:sp>
      <p:sp>
        <p:nvSpPr>
          <p:cNvPr id="4" name="Espace réservé du numéro de diapositive 3"/>
          <p:cNvSpPr>
            <a:spLocks noGrp="1"/>
          </p:cNvSpPr>
          <p:nvPr>
            <p:ph type="sldNum" sz="quarter" idx="10"/>
          </p:nvPr>
        </p:nvSpPr>
        <p:spPr/>
        <p:txBody>
          <a:bodyPr/>
          <a:lstStyle/>
          <a:p>
            <a:fld id="{44F8A6D3-D773-4C3A-94F6-43B4A1D3F1B5}" type="slidenum">
              <a:rPr lang="fr-FR" altLang="fr-FR" smtClean="0"/>
              <a:pPr/>
              <a:t>4</a:t>
            </a:fld>
            <a:endParaRPr lang="fr-FR" altLang="fr-FR"/>
          </a:p>
        </p:txBody>
      </p:sp>
    </p:spTree>
    <p:extLst>
      <p:ext uri="{BB962C8B-B14F-4D97-AF65-F5344CB8AC3E}">
        <p14:creationId xmlns:p14="http://schemas.microsoft.com/office/powerpoint/2010/main" val="2605863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Présentation simpliste des différents polluants</a:t>
            </a:r>
            <a:r>
              <a:rPr lang="fr-FR" baseline="0" dirty="0" smtClean="0"/>
              <a:t> et de leur principale source. L’orateur devra se concentrer sur la définition des particules fines et des oxydes d’azote qui sont en concentration importante à l’heure actuelle, qui ne sont pas en diminution très forte et qui ont un impact avéré sur la santé, dont respiratoire. La pollution acide peut ne pas être abordée, ayant été divisée par 10 en 50 ans. Les effets de l’ozone ne sont pas négligeables mais « accessoires » par rapport aux effets  des particules fines. Le CO</a:t>
            </a:r>
            <a:r>
              <a:rPr lang="fr-FR" baseline="-25000" dirty="0" smtClean="0"/>
              <a:t>2</a:t>
            </a:r>
            <a:r>
              <a:rPr lang="fr-FR" baseline="0" dirty="0" smtClean="0"/>
              <a:t>, dont la concentration est en augmentation et qui est le principal facteur du réchauffement climatique, n’est pas présenté mais peut être évoqué, même si « hors sujet ».</a:t>
            </a:r>
            <a:endParaRPr lang="fr-FR" dirty="0"/>
          </a:p>
        </p:txBody>
      </p:sp>
      <p:sp>
        <p:nvSpPr>
          <p:cNvPr id="4" name="Espace réservé du numéro de diapositive 3"/>
          <p:cNvSpPr>
            <a:spLocks noGrp="1"/>
          </p:cNvSpPr>
          <p:nvPr>
            <p:ph type="sldNum" sz="quarter" idx="10"/>
          </p:nvPr>
        </p:nvSpPr>
        <p:spPr/>
        <p:txBody>
          <a:bodyPr/>
          <a:lstStyle/>
          <a:p>
            <a:fld id="{44F8A6D3-D773-4C3A-94F6-43B4A1D3F1B5}" type="slidenum">
              <a:rPr lang="fr-FR" altLang="fr-FR" smtClean="0"/>
              <a:pPr/>
              <a:t>5</a:t>
            </a:fld>
            <a:endParaRPr lang="fr-FR" altLang="fr-FR"/>
          </a:p>
        </p:txBody>
      </p:sp>
    </p:spTree>
    <p:extLst>
      <p:ext uri="{BB962C8B-B14F-4D97-AF65-F5344CB8AC3E}">
        <p14:creationId xmlns:p14="http://schemas.microsoft.com/office/powerpoint/2010/main" val="2280369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a:t>
            </a:r>
            <a:r>
              <a:rPr lang="fr-FR" baseline="0" dirty="0" smtClean="0"/>
              <a:t> message est que 50% des particules fines en France sont issues du chauffage résidentiel et 10% du trafic routier. Ces chiffres peuvent être différents en fonction des villes considérées. Mais même à Paris les émissions de Particules proviennent plus du résidentiel. Chacun peut facilement trouver les informations qui l’intéressent ou le concernent.</a:t>
            </a:r>
          </a:p>
          <a:p>
            <a:r>
              <a:rPr lang="fr-FR" baseline="0" dirty="0" smtClean="0"/>
              <a:t>Les chaudières anciennes comme celles-ci sont très polluantes. Attention cependant il s’agit des </a:t>
            </a:r>
            <a:r>
              <a:rPr lang="fr-FR" b="0" baseline="0" dirty="0" smtClean="0"/>
              <a:t>émissions,</a:t>
            </a:r>
            <a:r>
              <a:rPr lang="fr-FR" b="1" baseline="0" dirty="0" smtClean="0"/>
              <a:t> </a:t>
            </a:r>
            <a:r>
              <a:rPr lang="fr-FR" b="0" baseline="0" dirty="0" smtClean="0"/>
              <a:t>et le ratio résidentiel/trafic peut être différent au niveau des concentrations au niveau des capteurs.</a:t>
            </a:r>
          </a:p>
          <a:p>
            <a:r>
              <a:rPr lang="fr-FR" baseline="0" dirty="0" smtClean="0"/>
              <a:t>Les médias passent sous silence le rôle du chauffage résidentiel dans la pollution atmosphérique. La nécessité de régler les brûleurs, de réduire la consommation de fioul, de gaz, de bois, etc., d’isoler son habitat, etc.. </a:t>
            </a:r>
            <a:endParaRPr lang="fr-FR" dirty="0"/>
          </a:p>
        </p:txBody>
      </p:sp>
      <p:sp>
        <p:nvSpPr>
          <p:cNvPr id="4" name="Espace réservé du numéro de diapositive 3"/>
          <p:cNvSpPr>
            <a:spLocks noGrp="1"/>
          </p:cNvSpPr>
          <p:nvPr>
            <p:ph type="sldNum" sz="quarter" idx="10"/>
          </p:nvPr>
        </p:nvSpPr>
        <p:spPr/>
        <p:txBody>
          <a:bodyPr/>
          <a:lstStyle/>
          <a:p>
            <a:fld id="{44F8A6D3-D773-4C3A-94F6-43B4A1D3F1B5}" type="slidenum">
              <a:rPr lang="fr-FR" altLang="fr-FR" smtClean="0"/>
              <a:pPr/>
              <a:t>6</a:t>
            </a:fld>
            <a:endParaRPr lang="fr-FR" altLang="fr-FR"/>
          </a:p>
        </p:txBody>
      </p:sp>
    </p:spTree>
    <p:extLst>
      <p:ext uri="{BB962C8B-B14F-4D97-AF65-F5344CB8AC3E}">
        <p14:creationId xmlns:p14="http://schemas.microsoft.com/office/powerpoint/2010/main" val="2901997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a:t>
            </a:r>
            <a:r>
              <a:rPr lang="fr-FR" baseline="0" dirty="0" smtClean="0"/>
              <a:t> message est que 50% des particules fines en France sont issues du chauffage résidentiel et 10% du trafic routier. Ces chiffres peuvent être différents en fonction des villes considérées. Mais même à Paris les émissions de Particules proviennent plus du résidentiel. Chacun peut facilement trouver les informations qui l’intéressent ou le concernent.</a:t>
            </a:r>
          </a:p>
          <a:p>
            <a:r>
              <a:rPr lang="fr-FR" baseline="0" dirty="0" smtClean="0"/>
              <a:t>Les chaudières anciennes comme celles-ci sont très polluantes.</a:t>
            </a:r>
          </a:p>
          <a:p>
            <a:r>
              <a:rPr lang="fr-FR" baseline="0" dirty="0" smtClean="0"/>
              <a:t>Les médias passent sous silence le rôle du chauffage résidentiel dans la pollution atmosphérique. La nécessité de régler les brûleurs, de réduire la consommation de fioul, de gaz, de bois, etc., d’isoler son habitat, etc.. </a:t>
            </a:r>
            <a:endParaRPr lang="fr-FR" dirty="0"/>
          </a:p>
        </p:txBody>
      </p:sp>
      <p:sp>
        <p:nvSpPr>
          <p:cNvPr id="4" name="Espace réservé du numéro de diapositive 3"/>
          <p:cNvSpPr>
            <a:spLocks noGrp="1"/>
          </p:cNvSpPr>
          <p:nvPr>
            <p:ph type="sldNum" sz="quarter" idx="10"/>
          </p:nvPr>
        </p:nvSpPr>
        <p:spPr/>
        <p:txBody>
          <a:bodyPr/>
          <a:lstStyle/>
          <a:p>
            <a:fld id="{44F8A6D3-D773-4C3A-94F6-43B4A1D3F1B5}" type="slidenum">
              <a:rPr lang="fr-FR" altLang="fr-FR" smtClean="0"/>
              <a:pPr/>
              <a:t>7</a:t>
            </a:fld>
            <a:endParaRPr lang="fr-FR" altLang="fr-FR"/>
          </a:p>
        </p:txBody>
      </p:sp>
    </p:spTree>
    <p:extLst>
      <p:ext uri="{BB962C8B-B14F-4D97-AF65-F5344CB8AC3E}">
        <p14:creationId xmlns:p14="http://schemas.microsoft.com/office/powerpoint/2010/main" val="2901997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dirty="0" smtClean="0"/>
              <a:t>La pollution acide (SO</a:t>
            </a:r>
            <a:r>
              <a:rPr lang="fr-FR" altLang="fr-FR" baseline="-25000" dirty="0" smtClean="0"/>
              <a:t>2</a:t>
            </a:r>
            <a:r>
              <a:rPr lang="fr-FR" altLang="fr-FR" dirty="0" smtClean="0"/>
              <a:t> notamment) est un phénomène du passé qui</a:t>
            </a:r>
            <a:r>
              <a:rPr lang="fr-FR" altLang="fr-FR" baseline="0" dirty="0" smtClean="0"/>
              <a:t> est réglé par la désindustrialisation, notamment dans l’énorme secteur de transformation d’énergie.</a:t>
            </a:r>
            <a:endParaRPr lang="fr-FR" altLang="fr-FR" dirty="0" smtClean="0"/>
          </a:p>
        </p:txBody>
      </p:sp>
      <p:sp>
        <p:nvSpPr>
          <p:cNvPr id="4" name="Espace réservé du numéro de diapositive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0A6BD22-8358-4913-995C-5914EEFE95BF}" type="slidenum">
              <a:rPr lang="fr-FR" altLang="fr-FR">
                <a:latin typeface="Calibri" panose="020F0502020204030204" pitchFamily="34" charset="0"/>
              </a:rPr>
              <a:pPr eaLnBrk="1" hangingPunct="1"/>
              <a:t>8</a:t>
            </a:fld>
            <a:endParaRPr lang="fr-FR" altLang="fr-FR">
              <a:latin typeface="Calibri" panose="020F0502020204030204" pitchFamily="34" charset="0"/>
            </a:endParaRPr>
          </a:p>
        </p:txBody>
      </p:sp>
    </p:spTree>
    <p:extLst>
      <p:ext uri="{BB962C8B-B14F-4D97-AF65-F5344CB8AC3E}">
        <p14:creationId xmlns:p14="http://schemas.microsoft.com/office/powerpoint/2010/main" val="3641710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dirty="0" smtClean="0"/>
              <a:t>Les oxydes</a:t>
            </a:r>
            <a:r>
              <a:rPr lang="fr-FR" altLang="fr-FR" baseline="0" dirty="0" smtClean="0"/>
              <a:t> d’azote diminuent peu, peut-être pas, depuis 2-3 ans. Ils sont issus essentiellement du transport routier. Ils participent bien sûr au réchauffement climatique mais ont également une toxicité directe sur l’appareil respiratoire.</a:t>
            </a:r>
            <a:endParaRPr lang="fr-FR" altLang="fr-FR" dirty="0" smtClean="0"/>
          </a:p>
        </p:txBody>
      </p:sp>
      <p:sp>
        <p:nvSpPr>
          <p:cNvPr id="4" name="Espace réservé du numéro de diapositive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2D309A0-5200-4029-B240-3B070E630D2E}" type="slidenum">
              <a:rPr lang="fr-FR" altLang="fr-FR">
                <a:latin typeface="Calibri" panose="020F0502020204030204" pitchFamily="34" charset="0"/>
              </a:rPr>
              <a:pPr eaLnBrk="1" hangingPunct="1"/>
              <a:t>9</a:t>
            </a:fld>
            <a:endParaRPr lang="fr-FR" altLang="fr-FR">
              <a:latin typeface="Calibri" panose="020F0502020204030204" pitchFamily="34" charset="0"/>
            </a:endParaRPr>
          </a:p>
        </p:txBody>
      </p:sp>
    </p:spTree>
    <p:extLst>
      <p:ext uri="{BB962C8B-B14F-4D97-AF65-F5344CB8AC3E}">
        <p14:creationId xmlns:p14="http://schemas.microsoft.com/office/powerpoint/2010/main" val="542475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rtlCol="0"/>
          <a:lstStyle>
            <a:lvl1pPr defTabSz="914400" fontAlgn="base">
              <a:spcBef>
                <a:spcPct val="0"/>
              </a:spcBef>
              <a:spcAft>
                <a:spcPct val="0"/>
              </a:spcAft>
              <a:defRPr>
                <a:solidFill>
                  <a:prstClr val="black">
                    <a:tint val="75000"/>
                  </a:prstClr>
                </a:solidFill>
                <a:latin typeface="Arial" charset="0"/>
                <a:cs typeface="Arial" charset="0"/>
              </a:defRPr>
            </a:lvl1pPr>
          </a:lstStyle>
          <a:p>
            <a:pPr>
              <a:defRPr/>
            </a:pPr>
            <a:fld id="{A6916599-7097-0F4D-B59E-275C7C9CD170}" type="datetimeFigureOut">
              <a:rPr lang="fr-FR"/>
              <a:pPr>
                <a:defRPr/>
              </a:pPr>
              <a:t>25/01/2017</a:t>
            </a:fld>
            <a:endParaRPr lang="fr-FR"/>
          </a:p>
        </p:txBody>
      </p:sp>
      <p:sp>
        <p:nvSpPr>
          <p:cNvPr id="5" name="Espace réservé du pied de page 4"/>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Arial" charset="0"/>
                <a:cs typeface="Arial"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atin typeface="Arial" panose="020B0604020202020204" pitchFamily="34" charset="0"/>
              </a:defRPr>
            </a:lvl1pPr>
          </a:lstStyle>
          <a:p>
            <a:fld id="{0765683C-D94B-43CC-8B8C-729F9B51D8AB}" type="slidenum">
              <a:rPr lang="fr-FR" altLang="fr-FR"/>
              <a:pPr/>
              <a:t>‹N°›</a:t>
            </a:fld>
            <a:endParaRPr lang="fr-FR" altLang="fr-FR"/>
          </a:p>
        </p:txBody>
      </p:sp>
    </p:spTree>
    <p:extLst>
      <p:ext uri="{BB962C8B-B14F-4D97-AF65-F5344CB8AC3E}">
        <p14:creationId xmlns:p14="http://schemas.microsoft.com/office/powerpoint/2010/main" val="2850679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1_Diapositive de titre">
    <p:spTree>
      <p:nvGrpSpPr>
        <p:cNvPr id="1" name=""/>
        <p:cNvGrpSpPr/>
        <p:nvPr/>
      </p:nvGrpSpPr>
      <p:grpSpPr>
        <a:xfrm>
          <a:off x="0" y="0"/>
          <a:ext cx="0" cy="0"/>
          <a:chOff x="0" y="0"/>
          <a:chExt cx="0" cy="0"/>
        </a:xfrm>
      </p:grpSpPr>
      <p:sp>
        <p:nvSpPr>
          <p:cNvPr id="4" name="Rectangle 3"/>
          <p:cNvSpPr/>
          <p:nvPr/>
        </p:nvSpPr>
        <p:spPr>
          <a:xfrm>
            <a:off x="0" y="1451717"/>
            <a:ext cx="9144000" cy="5406283"/>
          </a:xfrm>
          <a:prstGeom prst="rect">
            <a:avLst/>
          </a:prstGeom>
          <a:gradFill flip="none" rotWithShape="0">
            <a:gsLst>
              <a:gs pos="55000">
                <a:srgbClr val="F8FCFE"/>
              </a:gs>
              <a:gs pos="93000">
                <a:srgbClr val="E3F2FC"/>
              </a:gs>
            </a:gsLst>
            <a:path path="circle">
              <a:fillToRect l="50000" t="50000" r="50000" b="50000"/>
            </a:path>
            <a:tileRect/>
          </a:gra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fr-FR" sz="2400" b="1" dirty="0">
              <a:solidFill>
                <a:srgbClr val="333333"/>
              </a:solidFill>
              <a:latin typeface="Arial" panose="020B0604020202020204" pitchFamily="34" charset="0"/>
            </a:endParaRPr>
          </a:p>
        </p:txBody>
      </p:sp>
      <p:pic>
        <p:nvPicPr>
          <p:cNvPr id="5" name="Imag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925" y="1527175"/>
            <a:ext cx="2557463" cy="298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96263" y="417513"/>
            <a:ext cx="647700"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2863260" y="2852937"/>
            <a:ext cx="6169036" cy="1714502"/>
          </a:xfrm>
        </p:spPr>
        <p:txBody>
          <a:bodyPr anchor="b">
            <a:normAutofit/>
          </a:bodyPr>
          <a:lstStyle>
            <a:lvl1pPr algn="l">
              <a:defRPr sz="2800" b="1">
                <a:solidFill>
                  <a:schemeClr val="tx2"/>
                </a:solidFill>
              </a:defRPr>
            </a:lvl1pPr>
          </a:lstStyle>
          <a:p>
            <a:r>
              <a:rPr lang="fr-FR" smtClean="0"/>
              <a:t>Modifiez le style du titre</a:t>
            </a:r>
            <a:endParaRPr lang="fr-FR" dirty="0"/>
          </a:p>
        </p:txBody>
      </p:sp>
      <p:sp>
        <p:nvSpPr>
          <p:cNvPr id="3" name="Sous-titre 2"/>
          <p:cNvSpPr>
            <a:spLocks noGrp="1"/>
          </p:cNvSpPr>
          <p:nvPr>
            <p:ph type="subTitle" idx="1"/>
          </p:nvPr>
        </p:nvSpPr>
        <p:spPr>
          <a:xfrm>
            <a:off x="2863260" y="4833752"/>
            <a:ext cx="6169036" cy="1264024"/>
          </a:xfrm>
        </p:spPr>
        <p:txBody>
          <a:bodyPr/>
          <a:lstStyle>
            <a:lvl1pPr marL="0" indent="0" algn="l">
              <a:buNone/>
              <a:defRPr b="1">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Tree>
    <p:extLst>
      <p:ext uri="{BB962C8B-B14F-4D97-AF65-F5344CB8AC3E}">
        <p14:creationId xmlns:p14="http://schemas.microsoft.com/office/powerpoint/2010/main" val="2315000740"/>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420009"/>
            <a:ext cx="8640960" cy="5092327"/>
          </a:xfrm>
        </p:spPr>
        <p:txBody>
          <a:bodyPr>
            <a:normAutofit/>
          </a:bodyPr>
          <a:lstStyle>
            <a:lvl1pPr>
              <a:buSzPct val="70000"/>
              <a:defRPr sz="1800"/>
            </a:lvl1pPr>
            <a:lvl2pPr>
              <a:buClr>
                <a:schemeClr val="tx2"/>
              </a:buClr>
              <a:buSzPct val="70000"/>
              <a:defRPr sz="1600"/>
            </a:lvl2pPr>
            <a:lvl3pPr>
              <a:buClr>
                <a:schemeClr val="accent2"/>
              </a:buClr>
              <a:buSzPct val="70000"/>
              <a:defRPr sz="1200"/>
            </a:lvl3pPr>
            <a:lvl4pPr>
              <a:buSzPct val="70000"/>
              <a:defRPr sz="1200">
                <a:latin typeface="Arial" panose="020B0604020202020204" pitchFamily="34" charset="0"/>
                <a:cs typeface="Arial" panose="020B0604020202020204" pitchFamily="34" charset="0"/>
              </a:defRPr>
            </a:lvl4pPr>
            <a:lvl5pPr>
              <a:buSzPct val="70000"/>
              <a:defRPr sz="1200">
                <a:latin typeface="Arial" panose="020B0604020202020204" pitchFamily="34" charset="0"/>
                <a:cs typeface="Arial" panose="020B0604020202020204" pitchFamily="34" charset="0"/>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5" name="Espace réservé du titre 1"/>
          <p:cNvSpPr>
            <a:spLocks noGrp="1"/>
          </p:cNvSpPr>
          <p:nvPr>
            <p:ph type="title"/>
          </p:nvPr>
        </p:nvSpPr>
        <p:spPr>
          <a:xfrm>
            <a:off x="251520" y="329790"/>
            <a:ext cx="8640960" cy="944672"/>
          </a:xfrm>
          <a:prstGeom prst="rect">
            <a:avLst/>
          </a:prstGeom>
        </p:spPr>
        <p:txBody>
          <a:bodyPr rtlCol="0">
            <a:normAutofit/>
          </a:bodyPr>
          <a:lstStyle/>
          <a:p>
            <a:r>
              <a:rPr lang="fr-FR" smtClean="0"/>
              <a:t>Modifiez le style du titre</a:t>
            </a:r>
            <a:endParaRPr lang="fr-FR" dirty="0"/>
          </a:p>
        </p:txBody>
      </p:sp>
    </p:spTree>
    <p:extLst>
      <p:ext uri="{BB962C8B-B14F-4D97-AF65-F5344CB8AC3E}">
        <p14:creationId xmlns:p14="http://schemas.microsoft.com/office/powerpoint/2010/main" val="2189785794"/>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28676" y="2259871"/>
            <a:ext cx="7772400" cy="1362075"/>
          </a:xfrm>
        </p:spPr>
        <p:txBody>
          <a:bodyPr anchor="b">
            <a:normAutofit/>
          </a:bodyPr>
          <a:lstStyle>
            <a:lvl1pPr algn="l">
              <a:defRPr sz="3200" b="1" cap="none">
                <a:solidFill>
                  <a:schemeClr val="tx2"/>
                </a:solidFill>
              </a:defRPr>
            </a:lvl1pPr>
          </a:lstStyle>
          <a:p>
            <a:r>
              <a:rPr lang="fr-FR" smtClean="0"/>
              <a:t>Modifiez le style du titre</a:t>
            </a:r>
            <a:endParaRPr lang="fr-FR" dirty="0"/>
          </a:p>
        </p:txBody>
      </p:sp>
      <p:sp>
        <p:nvSpPr>
          <p:cNvPr id="3" name="Espace réservé du texte 2"/>
          <p:cNvSpPr>
            <a:spLocks noGrp="1"/>
          </p:cNvSpPr>
          <p:nvPr>
            <p:ph type="body" idx="1"/>
          </p:nvPr>
        </p:nvSpPr>
        <p:spPr>
          <a:xfrm>
            <a:off x="528676" y="3842079"/>
            <a:ext cx="7772400" cy="1500187"/>
          </a:xfrm>
        </p:spPr>
        <p:txBody>
          <a:bodyPr>
            <a:normAutofit/>
          </a:bodyPr>
          <a:lstStyle>
            <a:lvl1pPr marL="0" indent="0">
              <a:buNone/>
              <a:defRPr sz="2000" b="1">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Tree>
    <p:extLst>
      <p:ext uri="{BB962C8B-B14F-4D97-AF65-F5344CB8AC3E}">
        <p14:creationId xmlns:p14="http://schemas.microsoft.com/office/powerpoint/2010/main" val="476679958"/>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normAutofit/>
          </a:bodyPr>
          <a:lstStyle>
            <a:lvl1pPr>
              <a:defRPr sz="2000"/>
            </a:lvl1pPr>
            <a:lvl2pPr>
              <a:defRPr sz="1800"/>
            </a:lvl2pPr>
            <a:lvl3pPr>
              <a:defRPr sz="1600"/>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contenu 3"/>
          <p:cNvSpPr>
            <a:spLocks noGrp="1"/>
          </p:cNvSpPr>
          <p:nvPr>
            <p:ph sz="half" idx="2"/>
          </p:nvPr>
        </p:nvSpPr>
        <p:spPr>
          <a:xfrm>
            <a:off x="4648200" y="1600200"/>
            <a:ext cx="4038600" cy="4525963"/>
          </a:xfrm>
        </p:spPr>
        <p:txBody>
          <a:bodyPr>
            <a:normAutofit/>
          </a:bodyPr>
          <a:lstStyle>
            <a:lvl1pPr>
              <a:defRPr sz="2000"/>
            </a:lvl1pPr>
            <a:lvl2pPr>
              <a:defRPr sz="1800"/>
            </a:lvl2pPr>
            <a:lvl3pPr>
              <a:defRPr sz="1600"/>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1642781419"/>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2963856987"/>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7015895"/>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rtlCol="0"/>
          <a:lstStyle>
            <a:lvl1pPr defTabSz="914400" fontAlgn="base">
              <a:spcBef>
                <a:spcPct val="0"/>
              </a:spcBef>
              <a:spcAft>
                <a:spcPct val="0"/>
              </a:spcAft>
              <a:defRPr>
                <a:solidFill>
                  <a:prstClr val="black">
                    <a:tint val="75000"/>
                  </a:prstClr>
                </a:solidFill>
                <a:latin typeface="Arial" charset="0"/>
                <a:cs typeface="Arial" charset="0"/>
              </a:defRPr>
            </a:lvl1pPr>
          </a:lstStyle>
          <a:p>
            <a:pPr>
              <a:defRPr/>
            </a:pPr>
            <a:fld id="{A6916599-7097-0F4D-B59E-275C7C9CD170}" type="datetimeFigureOut">
              <a:rPr lang="fr-FR"/>
              <a:pPr>
                <a:defRPr/>
              </a:pPr>
              <a:t>25/01/2017</a:t>
            </a:fld>
            <a:endParaRPr lang="fr-FR"/>
          </a:p>
        </p:txBody>
      </p:sp>
      <p:sp>
        <p:nvSpPr>
          <p:cNvPr id="6" name="Espace réservé du pied de page 5"/>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Arial" charset="0"/>
                <a:cs typeface="Arial" charset="0"/>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a:defRPr>
                <a:latin typeface="Arial" panose="020B0604020202020204" pitchFamily="34" charset="0"/>
              </a:defRPr>
            </a:lvl1pPr>
          </a:lstStyle>
          <a:p>
            <a:fld id="{666C22AA-105B-4F2D-A77A-C91CE1942D3A}" type="slidenum">
              <a:rPr lang="fr-FR" altLang="fr-FR"/>
              <a:pPr/>
              <a:t>‹N°›</a:t>
            </a:fld>
            <a:endParaRPr lang="fr-FR" altLang="fr-FR"/>
          </a:p>
        </p:txBody>
      </p:sp>
    </p:spTree>
    <p:extLst>
      <p:ext uri="{BB962C8B-B14F-4D97-AF65-F5344CB8AC3E}">
        <p14:creationId xmlns:p14="http://schemas.microsoft.com/office/powerpoint/2010/main" val="3063382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rtlCol="0"/>
          <a:lstStyle>
            <a:lvl1pPr defTabSz="914400" fontAlgn="base">
              <a:spcBef>
                <a:spcPct val="0"/>
              </a:spcBef>
              <a:spcAft>
                <a:spcPct val="0"/>
              </a:spcAft>
              <a:defRPr>
                <a:solidFill>
                  <a:prstClr val="black">
                    <a:tint val="75000"/>
                  </a:prstClr>
                </a:solidFill>
                <a:latin typeface="Arial" charset="0"/>
                <a:cs typeface="Arial" charset="0"/>
              </a:defRPr>
            </a:lvl1pPr>
          </a:lstStyle>
          <a:p>
            <a:pPr>
              <a:defRPr/>
            </a:pPr>
            <a:fld id="{A6916599-7097-0F4D-B59E-275C7C9CD170}" type="datetimeFigureOut">
              <a:rPr lang="fr-FR"/>
              <a:pPr>
                <a:defRPr/>
              </a:pPr>
              <a:t>25/01/2017</a:t>
            </a:fld>
            <a:endParaRPr lang="fr-FR"/>
          </a:p>
        </p:txBody>
      </p:sp>
      <p:sp>
        <p:nvSpPr>
          <p:cNvPr id="8" name="Espace réservé du pied de page 7"/>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Arial" charset="0"/>
                <a:cs typeface="Arial" charset="0"/>
              </a:defRPr>
            </a:lvl1pPr>
          </a:lstStyle>
          <a:p>
            <a:pPr>
              <a:defRPr/>
            </a:pPr>
            <a:endParaRPr lang="fr-FR"/>
          </a:p>
        </p:txBody>
      </p:sp>
      <p:sp>
        <p:nvSpPr>
          <p:cNvPr id="9" name="Espace réservé du numéro de diapositive 8"/>
          <p:cNvSpPr>
            <a:spLocks noGrp="1"/>
          </p:cNvSpPr>
          <p:nvPr>
            <p:ph type="sldNum" sz="quarter" idx="12"/>
          </p:nvPr>
        </p:nvSpPr>
        <p:spPr/>
        <p:txBody>
          <a:bodyPr/>
          <a:lstStyle>
            <a:lvl1pPr>
              <a:defRPr>
                <a:latin typeface="Arial" panose="020B0604020202020204" pitchFamily="34" charset="0"/>
              </a:defRPr>
            </a:lvl1pPr>
          </a:lstStyle>
          <a:p>
            <a:fld id="{C9FF0648-2326-4760-BA64-B8C98BF7A3BB}" type="slidenum">
              <a:rPr lang="fr-FR" altLang="fr-FR"/>
              <a:pPr/>
              <a:t>‹N°›</a:t>
            </a:fld>
            <a:endParaRPr lang="fr-FR" altLang="fr-FR"/>
          </a:p>
        </p:txBody>
      </p:sp>
    </p:spTree>
    <p:extLst>
      <p:ext uri="{BB962C8B-B14F-4D97-AF65-F5344CB8AC3E}">
        <p14:creationId xmlns:p14="http://schemas.microsoft.com/office/powerpoint/2010/main" val="2757130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rtlCol="0"/>
          <a:lstStyle>
            <a:lvl1pPr defTabSz="914400" fontAlgn="base">
              <a:spcBef>
                <a:spcPct val="0"/>
              </a:spcBef>
              <a:spcAft>
                <a:spcPct val="0"/>
              </a:spcAft>
              <a:defRPr>
                <a:solidFill>
                  <a:prstClr val="black">
                    <a:tint val="75000"/>
                  </a:prstClr>
                </a:solidFill>
                <a:latin typeface="Arial" charset="0"/>
                <a:cs typeface="Arial" charset="0"/>
              </a:defRPr>
            </a:lvl1pPr>
          </a:lstStyle>
          <a:p>
            <a:pPr>
              <a:defRPr/>
            </a:pPr>
            <a:fld id="{A6916599-7097-0F4D-B59E-275C7C9CD170}" type="datetimeFigureOut">
              <a:rPr lang="fr-FR"/>
              <a:pPr>
                <a:defRPr/>
              </a:pPr>
              <a:t>25/01/2017</a:t>
            </a:fld>
            <a:endParaRPr lang="fr-FR"/>
          </a:p>
        </p:txBody>
      </p:sp>
      <p:sp>
        <p:nvSpPr>
          <p:cNvPr id="3" name="Espace réservé du pied de page 2"/>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Arial" charset="0"/>
                <a:cs typeface="Arial" charset="0"/>
              </a:defRPr>
            </a:lvl1pPr>
          </a:lstStyle>
          <a:p>
            <a:pPr>
              <a:defRPr/>
            </a:pPr>
            <a:endParaRPr lang="fr-FR"/>
          </a:p>
        </p:txBody>
      </p:sp>
      <p:sp>
        <p:nvSpPr>
          <p:cNvPr id="4" name="Espace réservé du numéro de diapositive 3"/>
          <p:cNvSpPr>
            <a:spLocks noGrp="1"/>
          </p:cNvSpPr>
          <p:nvPr>
            <p:ph type="sldNum" sz="quarter" idx="12"/>
          </p:nvPr>
        </p:nvSpPr>
        <p:spPr/>
        <p:txBody>
          <a:bodyPr/>
          <a:lstStyle>
            <a:lvl1pPr>
              <a:defRPr>
                <a:latin typeface="Arial" panose="020B0604020202020204" pitchFamily="34" charset="0"/>
              </a:defRPr>
            </a:lvl1pPr>
          </a:lstStyle>
          <a:p>
            <a:fld id="{76F56412-4462-42E1-8D9C-3E80659E93BE}" type="slidenum">
              <a:rPr lang="fr-FR" altLang="fr-FR"/>
              <a:pPr/>
              <a:t>‹N°›</a:t>
            </a:fld>
            <a:endParaRPr lang="fr-FR" altLang="fr-FR"/>
          </a:p>
        </p:txBody>
      </p:sp>
    </p:spTree>
    <p:extLst>
      <p:ext uri="{BB962C8B-B14F-4D97-AF65-F5344CB8AC3E}">
        <p14:creationId xmlns:p14="http://schemas.microsoft.com/office/powerpoint/2010/main" val="1408499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rtlCol="0"/>
          <a:lstStyle>
            <a:lvl1pPr defTabSz="914400" fontAlgn="base">
              <a:spcBef>
                <a:spcPct val="0"/>
              </a:spcBef>
              <a:spcAft>
                <a:spcPct val="0"/>
              </a:spcAft>
              <a:defRPr>
                <a:solidFill>
                  <a:prstClr val="black">
                    <a:tint val="75000"/>
                  </a:prstClr>
                </a:solidFill>
                <a:latin typeface="Arial" charset="0"/>
                <a:cs typeface="Arial" charset="0"/>
              </a:defRPr>
            </a:lvl1pPr>
          </a:lstStyle>
          <a:p>
            <a:pPr>
              <a:defRPr/>
            </a:pPr>
            <a:fld id="{A6916599-7097-0F4D-B59E-275C7C9CD170}" type="datetimeFigureOut">
              <a:rPr lang="fr-FR"/>
              <a:pPr>
                <a:defRPr/>
              </a:pPr>
              <a:t>25/01/2017</a:t>
            </a:fld>
            <a:endParaRPr lang="fr-FR"/>
          </a:p>
        </p:txBody>
      </p:sp>
      <p:sp>
        <p:nvSpPr>
          <p:cNvPr id="6" name="Espace réservé du pied de page 5"/>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Arial" charset="0"/>
                <a:cs typeface="Arial" charset="0"/>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a:defRPr>
                <a:latin typeface="Arial" panose="020B0604020202020204" pitchFamily="34" charset="0"/>
              </a:defRPr>
            </a:lvl1pPr>
          </a:lstStyle>
          <a:p>
            <a:fld id="{655CC4C9-6F0A-4DB0-B0A9-110522553A24}" type="slidenum">
              <a:rPr lang="fr-FR" altLang="fr-FR"/>
              <a:pPr/>
              <a:t>‹N°›</a:t>
            </a:fld>
            <a:endParaRPr lang="fr-FR" altLang="fr-FR"/>
          </a:p>
        </p:txBody>
      </p:sp>
    </p:spTree>
    <p:extLst>
      <p:ext uri="{BB962C8B-B14F-4D97-AF65-F5344CB8AC3E}">
        <p14:creationId xmlns:p14="http://schemas.microsoft.com/office/powerpoint/2010/main" val="2885010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rtlCol="0"/>
          <a:lstStyle>
            <a:lvl1pPr defTabSz="914400" fontAlgn="base">
              <a:spcBef>
                <a:spcPct val="0"/>
              </a:spcBef>
              <a:spcAft>
                <a:spcPct val="0"/>
              </a:spcAft>
              <a:defRPr>
                <a:solidFill>
                  <a:prstClr val="black">
                    <a:tint val="75000"/>
                  </a:prstClr>
                </a:solidFill>
                <a:latin typeface="Arial" charset="0"/>
                <a:cs typeface="Arial" charset="0"/>
              </a:defRPr>
            </a:lvl1pPr>
          </a:lstStyle>
          <a:p>
            <a:pPr>
              <a:defRPr/>
            </a:pPr>
            <a:fld id="{A6916599-7097-0F4D-B59E-275C7C9CD170}" type="datetimeFigureOut">
              <a:rPr lang="fr-FR"/>
              <a:pPr>
                <a:defRPr/>
              </a:pPr>
              <a:t>25/01/2017</a:t>
            </a:fld>
            <a:endParaRPr lang="fr-FR"/>
          </a:p>
        </p:txBody>
      </p:sp>
      <p:sp>
        <p:nvSpPr>
          <p:cNvPr id="6" name="Espace réservé du pied de page 5"/>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Arial" charset="0"/>
                <a:cs typeface="Arial" charset="0"/>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a:defRPr>
                <a:latin typeface="Arial" panose="020B0604020202020204" pitchFamily="34" charset="0"/>
              </a:defRPr>
            </a:lvl1pPr>
          </a:lstStyle>
          <a:p>
            <a:fld id="{9CBD7561-8741-4A22-80C8-E0D6A149858D}" type="slidenum">
              <a:rPr lang="fr-FR" altLang="fr-FR"/>
              <a:pPr/>
              <a:t>‹N°›</a:t>
            </a:fld>
            <a:endParaRPr lang="fr-FR" altLang="fr-FR"/>
          </a:p>
        </p:txBody>
      </p:sp>
    </p:spTree>
    <p:extLst>
      <p:ext uri="{BB962C8B-B14F-4D97-AF65-F5344CB8AC3E}">
        <p14:creationId xmlns:p14="http://schemas.microsoft.com/office/powerpoint/2010/main" val="2827126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rtlCol="0"/>
          <a:lstStyle>
            <a:lvl1pPr defTabSz="914400" fontAlgn="base">
              <a:spcBef>
                <a:spcPct val="0"/>
              </a:spcBef>
              <a:spcAft>
                <a:spcPct val="0"/>
              </a:spcAft>
              <a:defRPr>
                <a:solidFill>
                  <a:prstClr val="black">
                    <a:tint val="75000"/>
                  </a:prstClr>
                </a:solidFill>
                <a:latin typeface="Arial" charset="0"/>
                <a:cs typeface="Arial" charset="0"/>
              </a:defRPr>
            </a:lvl1pPr>
          </a:lstStyle>
          <a:p>
            <a:pPr>
              <a:defRPr/>
            </a:pPr>
            <a:fld id="{A6916599-7097-0F4D-B59E-275C7C9CD170}" type="datetimeFigureOut">
              <a:rPr lang="fr-FR"/>
              <a:pPr>
                <a:defRPr/>
              </a:pPr>
              <a:t>25/01/2017</a:t>
            </a:fld>
            <a:endParaRPr lang="fr-FR"/>
          </a:p>
        </p:txBody>
      </p:sp>
      <p:sp>
        <p:nvSpPr>
          <p:cNvPr id="5" name="Espace réservé du pied de page 4"/>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Arial" charset="0"/>
                <a:cs typeface="Arial"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atin typeface="Arial" panose="020B0604020202020204" pitchFamily="34" charset="0"/>
              </a:defRPr>
            </a:lvl1pPr>
          </a:lstStyle>
          <a:p>
            <a:fld id="{9AFDE624-49BB-43CF-A9C9-7A927BBEBF70}" type="slidenum">
              <a:rPr lang="fr-FR" altLang="fr-FR"/>
              <a:pPr/>
              <a:t>‹N°›</a:t>
            </a:fld>
            <a:endParaRPr lang="fr-FR" altLang="fr-FR"/>
          </a:p>
        </p:txBody>
      </p:sp>
    </p:spTree>
    <p:extLst>
      <p:ext uri="{BB962C8B-B14F-4D97-AF65-F5344CB8AC3E}">
        <p14:creationId xmlns:p14="http://schemas.microsoft.com/office/powerpoint/2010/main" val="1253255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rtlCol="0"/>
          <a:lstStyle>
            <a:lvl1pPr defTabSz="914400" fontAlgn="base">
              <a:spcBef>
                <a:spcPct val="0"/>
              </a:spcBef>
              <a:spcAft>
                <a:spcPct val="0"/>
              </a:spcAft>
              <a:defRPr>
                <a:solidFill>
                  <a:prstClr val="black">
                    <a:tint val="75000"/>
                  </a:prstClr>
                </a:solidFill>
                <a:latin typeface="Arial" charset="0"/>
                <a:cs typeface="Arial" charset="0"/>
              </a:defRPr>
            </a:lvl1pPr>
          </a:lstStyle>
          <a:p>
            <a:pPr>
              <a:defRPr/>
            </a:pPr>
            <a:fld id="{A6916599-7097-0F4D-B59E-275C7C9CD170}" type="datetimeFigureOut">
              <a:rPr lang="fr-FR"/>
              <a:pPr>
                <a:defRPr/>
              </a:pPr>
              <a:t>25/01/2017</a:t>
            </a:fld>
            <a:endParaRPr lang="fr-FR"/>
          </a:p>
        </p:txBody>
      </p:sp>
      <p:sp>
        <p:nvSpPr>
          <p:cNvPr id="5" name="Espace réservé du pied de page 4"/>
          <p:cNvSpPr>
            <a:spLocks noGrp="1"/>
          </p:cNvSpPr>
          <p:nvPr>
            <p:ph type="ftr" sz="quarter" idx="11"/>
          </p:nvPr>
        </p:nvSpPr>
        <p:spPr/>
        <p:txBody>
          <a:bodyPr rtlCol="0"/>
          <a:lstStyle>
            <a:lvl1pPr defTabSz="914400" fontAlgn="base">
              <a:spcBef>
                <a:spcPct val="0"/>
              </a:spcBef>
              <a:spcAft>
                <a:spcPct val="0"/>
              </a:spcAft>
              <a:defRPr>
                <a:solidFill>
                  <a:prstClr val="black">
                    <a:tint val="75000"/>
                  </a:prstClr>
                </a:solidFill>
                <a:latin typeface="Arial" charset="0"/>
                <a:cs typeface="Arial"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atin typeface="Arial" panose="020B0604020202020204" pitchFamily="34" charset="0"/>
              </a:defRPr>
            </a:lvl1pPr>
          </a:lstStyle>
          <a:p>
            <a:fld id="{B801C96D-2DB9-4CD5-BB56-EDE114E459CA}" type="slidenum">
              <a:rPr lang="fr-FR" altLang="fr-FR"/>
              <a:pPr/>
              <a:t>‹N°›</a:t>
            </a:fld>
            <a:endParaRPr lang="fr-FR" altLang="fr-FR"/>
          </a:p>
        </p:txBody>
      </p:sp>
    </p:spTree>
    <p:extLst>
      <p:ext uri="{BB962C8B-B14F-4D97-AF65-F5344CB8AC3E}">
        <p14:creationId xmlns:p14="http://schemas.microsoft.com/office/powerpoint/2010/main" val="3029265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Diapositive de titre">
    <p:spTree>
      <p:nvGrpSpPr>
        <p:cNvPr id="1" name=""/>
        <p:cNvGrpSpPr/>
        <p:nvPr/>
      </p:nvGrpSpPr>
      <p:grpSpPr>
        <a:xfrm>
          <a:off x="0" y="0"/>
          <a:ext cx="0" cy="0"/>
          <a:chOff x="0" y="0"/>
          <a:chExt cx="0" cy="0"/>
        </a:xfrm>
      </p:grpSpPr>
      <p:sp>
        <p:nvSpPr>
          <p:cNvPr id="2" name="Rectangle 1"/>
          <p:cNvSpPr/>
          <p:nvPr/>
        </p:nvSpPr>
        <p:spPr>
          <a:xfrm>
            <a:off x="0" y="1451717"/>
            <a:ext cx="9144000" cy="5406283"/>
          </a:xfrm>
          <a:prstGeom prst="rect">
            <a:avLst/>
          </a:prstGeom>
          <a:gradFill flip="none" rotWithShape="0">
            <a:gsLst>
              <a:gs pos="55000">
                <a:srgbClr val="F8FCFE"/>
              </a:gs>
              <a:gs pos="93000">
                <a:srgbClr val="E3F2FC"/>
              </a:gs>
            </a:gsLst>
            <a:path path="circle">
              <a:fillToRect l="50000" t="50000" r="50000" b="50000"/>
            </a:path>
            <a:tileRect/>
          </a:gra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fr-FR" sz="2400" b="1" dirty="0">
              <a:solidFill>
                <a:srgbClr val="333333"/>
              </a:solidFill>
              <a:latin typeface="Arial" panose="020B0604020202020204" pitchFamily="34" charset="0"/>
            </a:endParaRPr>
          </a:p>
        </p:txBody>
      </p:sp>
      <p:pic>
        <p:nvPicPr>
          <p:cNvPr id="3" name="Imag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863" y="1519238"/>
            <a:ext cx="4259262"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96263" y="417513"/>
            <a:ext cx="647700"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504345"/>
      </p:ext>
    </p:extLst>
  </p:cSld>
  <p:clrMapOvr>
    <a:overrideClrMapping bg1="lt1" tx1="dk1" bg2="lt2" tx2="dk2" accent1="accent1" accent2="accent2" accent3="accent3" accent4="accent4" accent5="accent5" accent6="accent6" hlink="hlink" folHlink="folHlink"/>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et modifiez le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cs typeface="Arial" charset="0"/>
              </a:defRPr>
            </a:lvl1pPr>
          </a:lstStyle>
          <a:p>
            <a:pPr>
              <a:defRPr/>
            </a:pPr>
            <a:fld id="{00C50AB0-267B-433A-92DA-11D0102AAC54}" type="datetime1">
              <a:rPr lang="fr-FR"/>
              <a:pPr>
                <a:defRPr/>
              </a:pPr>
              <a:t>25/01/2017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B4A87ED8-352C-4DA3-9149-C7C50A8242C5}" type="slidenum">
              <a:rPr lang="fr-FR" altLang="fr-FR"/>
              <a:pPr/>
              <a:t>‹N°›</a:t>
            </a:fld>
            <a:endParaRPr lang="fr-FR" altLang="fr-FR"/>
          </a:p>
        </p:txBody>
      </p:sp>
    </p:spTree>
  </p:cSld>
  <p:clrMap bg1="lt1" tx1="dk1" bg2="lt2" tx2="dk2" accent1="accent1" accent2="accent2" accent3="accent3" accent4="accent4" accent5="accent5" accent6="accent6" hlink="hlink" folHlink="folHlink"/>
  <p:sldLayoutIdLst>
    <p:sldLayoutId id="2147486864" r:id="rId1"/>
    <p:sldLayoutId id="2147486865" r:id="rId2"/>
    <p:sldLayoutId id="2147486866" r:id="rId3"/>
    <p:sldLayoutId id="2147486867" r:id="rId4"/>
    <p:sldLayoutId id="2147486868" r:id="rId5"/>
    <p:sldLayoutId id="2147486869" r:id="rId6"/>
    <p:sldLayoutId id="2147486870" r:id="rId7"/>
    <p:sldLayoutId id="2147486871" r:id="rId8"/>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p:cNvSpPr/>
          <p:nvPr/>
        </p:nvSpPr>
        <p:spPr>
          <a:xfrm>
            <a:off x="1588" y="-4763"/>
            <a:ext cx="9142412" cy="131763"/>
          </a:xfrm>
          <a:prstGeom prst="rect">
            <a:avLst/>
          </a:prstGeom>
          <a:solidFill>
            <a:schemeClr val="accent3"/>
          </a:solidFill>
          <a:ln w="1905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fr-FR" sz="2400" b="1" dirty="0">
              <a:solidFill>
                <a:srgbClr val="333333"/>
              </a:solidFill>
              <a:latin typeface="Arial" panose="020B0604020202020204" pitchFamily="34" charset="0"/>
            </a:endParaRPr>
          </a:p>
        </p:txBody>
      </p:sp>
      <p:sp>
        <p:nvSpPr>
          <p:cNvPr id="2051" name="Espace réservé du titre 1"/>
          <p:cNvSpPr>
            <a:spLocks noGrp="1"/>
          </p:cNvSpPr>
          <p:nvPr>
            <p:ph type="title"/>
          </p:nvPr>
        </p:nvSpPr>
        <p:spPr bwMode="auto">
          <a:xfrm>
            <a:off x="250825" y="330200"/>
            <a:ext cx="864235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et modifiez le titre</a:t>
            </a:r>
          </a:p>
        </p:txBody>
      </p:sp>
      <p:sp>
        <p:nvSpPr>
          <p:cNvPr id="2052" name="Espace réservé du texte 2"/>
          <p:cNvSpPr>
            <a:spLocks noGrp="1"/>
          </p:cNvSpPr>
          <p:nvPr>
            <p:ph type="body" idx="1"/>
          </p:nvPr>
        </p:nvSpPr>
        <p:spPr bwMode="auto">
          <a:xfrm>
            <a:off x="250825" y="1376363"/>
            <a:ext cx="8642350"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p:txBody>
      </p:sp>
      <p:sp>
        <p:nvSpPr>
          <p:cNvPr id="5" name="Rectangle 4"/>
          <p:cNvSpPr/>
          <p:nvPr/>
        </p:nvSpPr>
        <p:spPr>
          <a:xfrm>
            <a:off x="0" y="6789738"/>
            <a:ext cx="9131300" cy="71437"/>
          </a:xfrm>
          <a:prstGeom prst="rect">
            <a:avLst/>
          </a:prstGeom>
          <a:solidFill>
            <a:srgbClr val="5B438C">
              <a:alpha val="40000"/>
            </a:srgbClr>
          </a:solidFill>
          <a:ln w="1905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fr-FR" sz="2400" b="1" dirty="0">
              <a:solidFill>
                <a:srgbClr val="333333"/>
              </a:solidFill>
              <a:latin typeface="Arial" panose="020B0604020202020204" pitchFamily="34" charset="0"/>
            </a:endParaRPr>
          </a:p>
        </p:txBody>
      </p:sp>
      <p:sp>
        <p:nvSpPr>
          <p:cNvPr id="4" name="ZoneTexte 3"/>
          <p:cNvSpPr txBox="1"/>
          <p:nvPr/>
        </p:nvSpPr>
        <p:spPr>
          <a:xfrm>
            <a:off x="8594725" y="6577013"/>
            <a:ext cx="549275" cy="280987"/>
          </a:xfrm>
          <a:prstGeom prst="rect">
            <a:avLst/>
          </a:prstGeom>
          <a:noFill/>
        </p:spPr>
        <p:txBody>
          <a:bodyPr wrap="none" bIns="72000" anchor="b">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28B28D35-0928-4AE2-84D4-D29393AC961D}" type="slidenum">
              <a:rPr lang="fr-FR" altLang="fr-FR" sz="1000">
                <a:solidFill>
                  <a:srgbClr val="9C9E9F"/>
                </a:solidFill>
              </a:rPr>
              <a:pPr algn="r"/>
              <a:t>‹N°›</a:t>
            </a:fld>
            <a:r>
              <a:rPr lang="fr-FR" altLang="fr-FR" sz="1000">
                <a:solidFill>
                  <a:srgbClr val="9C9E9F"/>
                </a:solidFill>
              </a:rPr>
              <a:t> │</a:t>
            </a:r>
          </a:p>
        </p:txBody>
      </p:sp>
    </p:spTree>
  </p:cSld>
  <p:clrMap bg1="lt1" tx1="dk1" bg2="lt2" tx2="dk2" accent1="accent1" accent2="accent2" accent3="accent3" accent4="accent4" accent5="accent5" accent6="accent6" hlink="hlink" folHlink="folHlink"/>
  <p:sldLayoutIdLst>
    <p:sldLayoutId id="2147486872" r:id="rId1"/>
    <p:sldLayoutId id="2147486873" r:id="rId2"/>
    <p:sldLayoutId id="2147486859" r:id="rId3"/>
    <p:sldLayoutId id="2147486860" r:id="rId4"/>
    <p:sldLayoutId id="2147486861" r:id="rId5"/>
    <p:sldLayoutId id="2147486862" r:id="rId6"/>
    <p:sldLayoutId id="2147486863" r:id="rId7"/>
  </p:sldLayoutIdLst>
  <p:transition spd="med">
    <p:fade/>
  </p:transition>
  <p:timing>
    <p:tnLst>
      <p:par>
        <p:cTn id="1" dur="indefinite" restart="never" nodeType="tmRoot"/>
      </p:par>
    </p:tnLst>
  </p:timing>
  <p:txStyles>
    <p:titleStyle>
      <a:lvl1pPr algn="l" defTabSz="457200" rtl="0" eaLnBrk="0" fontAlgn="base" hangingPunct="0">
        <a:lnSpc>
          <a:spcPct val="95000"/>
        </a:lnSpc>
        <a:spcBef>
          <a:spcPct val="0"/>
        </a:spcBef>
        <a:spcAft>
          <a:spcPct val="0"/>
        </a:spcAft>
        <a:defRPr sz="2400" b="1" kern="1200">
          <a:solidFill>
            <a:schemeClr val="tx1"/>
          </a:solidFill>
          <a:latin typeface="Arial" panose="020B0604020202020204" pitchFamily="34" charset="0"/>
          <a:ea typeface="Arial Bold"/>
          <a:cs typeface="Arial Bold"/>
        </a:defRPr>
      </a:lvl1pPr>
      <a:lvl2pPr algn="l" defTabSz="457200" rtl="0" eaLnBrk="0" fontAlgn="base" hangingPunct="0">
        <a:lnSpc>
          <a:spcPct val="95000"/>
        </a:lnSpc>
        <a:spcBef>
          <a:spcPct val="0"/>
        </a:spcBef>
        <a:spcAft>
          <a:spcPct val="0"/>
        </a:spcAft>
        <a:defRPr sz="2400" b="1">
          <a:solidFill>
            <a:schemeClr val="tx1"/>
          </a:solidFill>
          <a:latin typeface="Arial" pitchFamily="34" charset="0"/>
          <a:ea typeface="Arial Bold"/>
          <a:cs typeface="Arial Bold"/>
        </a:defRPr>
      </a:lvl2pPr>
      <a:lvl3pPr algn="l" defTabSz="457200" rtl="0" eaLnBrk="0" fontAlgn="base" hangingPunct="0">
        <a:lnSpc>
          <a:spcPct val="95000"/>
        </a:lnSpc>
        <a:spcBef>
          <a:spcPct val="0"/>
        </a:spcBef>
        <a:spcAft>
          <a:spcPct val="0"/>
        </a:spcAft>
        <a:defRPr sz="2400" b="1">
          <a:solidFill>
            <a:schemeClr val="tx1"/>
          </a:solidFill>
          <a:latin typeface="Arial" pitchFamily="34" charset="0"/>
          <a:ea typeface="Arial Bold"/>
          <a:cs typeface="Arial Bold"/>
        </a:defRPr>
      </a:lvl3pPr>
      <a:lvl4pPr algn="l" defTabSz="457200" rtl="0" eaLnBrk="0" fontAlgn="base" hangingPunct="0">
        <a:lnSpc>
          <a:spcPct val="95000"/>
        </a:lnSpc>
        <a:spcBef>
          <a:spcPct val="0"/>
        </a:spcBef>
        <a:spcAft>
          <a:spcPct val="0"/>
        </a:spcAft>
        <a:defRPr sz="2400" b="1">
          <a:solidFill>
            <a:schemeClr val="tx1"/>
          </a:solidFill>
          <a:latin typeface="Arial" pitchFamily="34" charset="0"/>
          <a:ea typeface="Arial Bold"/>
          <a:cs typeface="Arial Bold"/>
        </a:defRPr>
      </a:lvl4pPr>
      <a:lvl5pPr algn="l" defTabSz="457200" rtl="0" eaLnBrk="0" fontAlgn="base" hangingPunct="0">
        <a:lnSpc>
          <a:spcPct val="95000"/>
        </a:lnSpc>
        <a:spcBef>
          <a:spcPct val="0"/>
        </a:spcBef>
        <a:spcAft>
          <a:spcPct val="0"/>
        </a:spcAft>
        <a:defRPr sz="2400" b="1">
          <a:solidFill>
            <a:schemeClr val="tx1"/>
          </a:solidFill>
          <a:latin typeface="Arial" pitchFamily="34" charset="0"/>
          <a:ea typeface="Arial Bold"/>
          <a:cs typeface="Arial Bold"/>
        </a:defRPr>
      </a:lvl5pPr>
      <a:lvl6pPr marL="457200" algn="l" defTabSz="457200" rtl="0" fontAlgn="base">
        <a:lnSpc>
          <a:spcPct val="95000"/>
        </a:lnSpc>
        <a:spcBef>
          <a:spcPct val="0"/>
        </a:spcBef>
        <a:spcAft>
          <a:spcPct val="0"/>
        </a:spcAft>
        <a:defRPr sz="2400" b="1">
          <a:solidFill>
            <a:schemeClr val="tx1"/>
          </a:solidFill>
          <a:latin typeface="Arial" pitchFamily="34" charset="0"/>
          <a:ea typeface="Arial Bold"/>
          <a:cs typeface="Arial Bold"/>
        </a:defRPr>
      </a:lvl6pPr>
      <a:lvl7pPr marL="914400" algn="l" defTabSz="457200" rtl="0" fontAlgn="base">
        <a:lnSpc>
          <a:spcPct val="95000"/>
        </a:lnSpc>
        <a:spcBef>
          <a:spcPct val="0"/>
        </a:spcBef>
        <a:spcAft>
          <a:spcPct val="0"/>
        </a:spcAft>
        <a:defRPr sz="2400" b="1">
          <a:solidFill>
            <a:schemeClr val="tx1"/>
          </a:solidFill>
          <a:latin typeface="Arial" pitchFamily="34" charset="0"/>
          <a:ea typeface="Arial Bold"/>
          <a:cs typeface="Arial Bold"/>
        </a:defRPr>
      </a:lvl7pPr>
      <a:lvl8pPr marL="1371600" algn="l" defTabSz="457200" rtl="0" fontAlgn="base">
        <a:lnSpc>
          <a:spcPct val="95000"/>
        </a:lnSpc>
        <a:spcBef>
          <a:spcPct val="0"/>
        </a:spcBef>
        <a:spcAft>
          <a:spcPct val="0"/>
        </a:spcAft>
        <a:defRPr sz="2400" b="1">
          <a:solidFill>
            <a:schemeClr val="tx1"/>
          </a:solidFill>
          <a:latin typeface="Arial" pitchFamily="34" charset="0"/>
          <a:ea typeface="Arial Bold"/>
          <a:cs typeface="Arial Bold"/>
        </a:defRPr>
      </a:lvl8pPr>
      <a:lvl9pPr marL="1828800" algn="l" defTabSz="457200" rtl="0" fontAlgn="base">
        <a:lnSpc>
          <a:spcPct val="95000"/>
        </a:lnSpc>
        <a:spcBef>
          <a:spcPct val="0"/>
        </a:spcBef>
        <a:spcAft>
          <a:spcPct val="0"/>
        </a:spcAft>
        <a:defRPr sz="2400" b="1">
          <a:solidFill>
            <a:schemeClr val="tx1"/>
          </a:solidFill>
          <a:latin typeface="Arial" pitchFamily="34" charset="0"/>
          <a:ea typeface="Arial Bold"/>
          <a:cs typeface="Arial Bold"/>
        </a:defRPr>
      </a:lvl9pPr>
    </p:titleStyle>
    <p:bodyStyle>
      <a:lvl1pPr marL="271463" indent="-271463" algn="l" defTabSz="457200" rtl="0" eaLnBrk="0" fontAlgn="base" hangingPunct="0">
        <a:lnSpc>
          <a:spcPct val="95000"/>
        </a:lnSpc>
        <a:spcBef>
          <a:spcPts val="600"/>
        </a:spcBef>
        <a:spcAft>
          <a:spcPts val="600"/>
        </a:spcAft>
        <a:buClr>
          <a:srgbClr val="9A6FA9"/>
        </a:buClr>
        <a:buSzPct val="70000"/>
        <a:buFont typeface="Wingdings" pitchFamily="2" charset="2"/>
        <a:buChar char="n"/>
        <a:defRPr kern="1200">
          <a:solidFill>
            <a:schemeClr val="bg1"/>
          </a:solidFill>
          <a:latin typeface="Arial" panose="020B0604020202020204" pitchFamily="34" charset="0"/>
          <a:ea typeface="+mn-ea"/>
          <a:cs typeface="Arial" panose="020B0604020202020204" pitchFamily="34" charset="0"/>
        </a:defRPr>
      </a:lvl1pPr>
      <a:lvl2pPr marL="719138" indent="-261938" algn="l" defTabSz="457200" rtl="0" eaLnBrk="0" fontAlgn="base" hangingPunct="0">
        <a:lnSpc>
          <a:spcPct val="95000"/>
        </a:lnSpc>
        <a:spcBef>
          <a:spcPts val="600"/>
        </a:spcBef>
        <a:spcAft>
          <a:spcPts val="600"/>
        </a:spcAft>
        <a:buClr>
          <a:schemeClr val="tx2"/>
        </a:buClr>
        <a:buSzPct val="70000"/>
        <a:buFont typeface="Wingdings" panose="05000000000000000000" pitchFamily="2" charset="2"/>
        <a:buChar char="n"/>
        <a:defRPr sz="1600" kern="1200">
          <a:solidFill>
            <a:schemeClr val="bg1"/>
          </a:solidFill>
          <a:latin typeface="Arial" panose="020B0604020202020204" pitchFamily="34" charset="0"/>
          <a:ea typeface="+mn-ea"/>
          <a:cs typeface="Arial" panose="020B0604020202020204" pitchFamily="34" charset="0"/>
        </a:defRPr>
      </a:lvl2pPr>
      <a:lvl3pPr marL="1168400" indent="-254000" algn="l" defTabSz="457200" rtl="0" eaLnBrk="0" fontAlgn="base" hangingPunct="0">
        <a:lnSpc>
          <a:spcPct val="95000"/>
        </a:lnSpc>
        <a:spcBef>
          <a:spcPts val="600"/>
        </a:spcBef>
        <a:spcAft>
          <a:spcPts val="600"/>
        </a:spcAft>
        <a:buClr>
          <a:schemeClr val="accent2"/>
        </a:buClr>
        <a:buSzPct val="70000"/>
        <a:buFont typeface="Wingdings" panose="05000000000000000000" pitchFamily="2" charset="2"/>
        <a:buChar char="n"/>
        <a:defRPr sz="1400" kern="1200">
          <a:solidFill>
            <a:schemeClr val="bg1"/>
          </a:solidFill>
          <a:latin typeface="Arial" panose="020B0604020202020204" pitchFamily="34" charset="0"/>
          <a:ea typeface="+mn-ea"/>
          <a:cs typeface="Arial" panose="020B0604020202020204"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mn-ea"/>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8.png"/><Relationship Id="rId7"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30.emf"/></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42875" y="714375"/>
            <a:ext cx="860107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271463" indent="-271463" algn="l" defTabSz="457200" rtl="0" eaLnBrk="0" fontAlgn="base" hangingPunct="0">
              <a:lnSpc>
                <a:spcPct val="95000"/>
              </a:lnSpc>
              <a:spcBef>
                <a:spcPts val="600"/>
              </a:spcBef>
              <a:spcAft>
                <a:spcPts val="600"/>
              </a:spcAft>
              <a:buClr>
                <a:srgbClr val="9A6FA9"/>
              </a:buClr>
              <a:buSzPct val="70000"/>
              <a:buFont typeface="Wingdings" pitchFamily="2" charset="2"/>
              <a:buChar char="n"/>
              <a:defRPr sz="1800" kern="1200">
                <a:solidFill>
                  <a:schemeClr val="bg1"/>
                </a:solidFill>
                <a:latin typeface="Arial" panose="020B0604020202020204" pitchFamily="34" charset="0"/>
                <a:ea typeface="+mn-ea"/>
                <a:cs typeface="Arial" panose="020B0604020202020204" pitchFamily="34" charset="0"/>
              </a:defRPr>
            </a:lvl1pPr>
            <a:lvl2pPr marL="719138" indent="-261938" algn="l" defTabSz="457200" rtl="0" eaLnBrk="0" fontAlgn="base" hangingPunct="0">
              <a:lnSpc>
                <a:spcPct val="95000"/>
              </a:lnSpc>
              <a:spcBef>
                <a:spcPts val="600"/>
              </a:spcBef>
              <a:spcAft>
                <a:spcPts val="600"/>
              </a:spcAft>
              <a:buClr>
                <a:schemeClr val="tx2"/>
              </a:buClr>
              <a:buSzPct val="70000"/>
              <a:buFont typeface="Wingdings" panose="05000000000000000000" pitchFamily="2" charset="2"/>
              <a:buChar char="n"/>
              <a:defRPr sz="1600" kern="1200">
                <a:solidFill>
                  <a:schemeClr val="bg1"/>
                </a:solidFill>
                <a:latin typeface="Arial" panose="020B0604020202020204" pitchFamily="34" charset="0"/>
                <a:ea typeface="+mn-ea"/>
                <a:cs typeface="Arial" panose="020B0604020202020204" pitchFamily="34" charset="0"/>
              </a:defRPr>
            </a:lvl2pPr>
            <a:lvl3pPr marL="1168400" indent="-254000" algn="l" defTabSz="457200" rtl="0" eaLnBrk="0" fontAlgn="base" hangingPunct="0">
              <a:lnSpc>
                <a:spcPct val="95000"/>
              </a:lnSpc>
              <a:spcBef>
                <a:spcPts val="600"/>
              </a:spcBef>
              <a:spcAft>
                <a:spcPts val="600"/>
              </a:spcAft>
              <a:buClr>
                <a:schemeClr val="accent2"/>
              </a:buClr>
              <a:buSzPct val="70000"/>
              <a:buFont typeface="Wingdings" panose="05000000000000000000" pitchFamily="2" charset="2"/>
              <a:buChar char="n"/>
              <a:defRPr sz="1200" kern="1200">
                <a:solidFill>
                  <a:schemeClr val="bg1"/>
                </a:solidFill>
                <a:latin typeface="Arial" panose="020B0604020202020204" pitchFamily="34" charset="0"/>
                <a:ea typeface="+mn-ea"/>
                <a:cs typeface="Arial" panose="020B0604020202020204" pitchFamily="34" charset="0"/>
              </a:defRPr>
            </a:lvl3pPr>
            <a:lvl4pPr marL="1600200" indent="-228600" algn="l" defTabSz="457200" rtl="0" eaLnBrk="0" fontAlgn="base" hangingPunct="0">
              <a:spcBef>
                <a:spcPct val="20000"/>
              </a:spcBef>
              <a:spcAft>
                <a:spcPct val="0"/>
              </a:spcAft>
              <a:buSzPct val="70000"/>
              <a:buFont typeface="Arial"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spcBef>
                <a:spcPct val="20000"/>
              </a:spcBef>
              <a:spcAft>
                <a:spcPct val="0"/>
              </a:spcAft>
              <a:buSzPct val="70000"/>
              <a:buFont typeface="Arial"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914400">
              <a:lnSpc>
                <a:spcPct val="90000"/>
              </a:lnSpc>
              <a:buFont typeface="Monotype Sorts" charset="2"/>
              <a:buNone/>
              <a:defRPr/>
            </a:pPr>
            <a:r>
              <a:rPr lang="fr-FR" altLang="fr-FR" sz="4400" dirty="0" smtClean="0">
                <a:solidFill>
                  <a:srgbClr val="990099"/>
                </a:solidFill>
                <a:effectLst>
                  <a:outerShdw blurRad="38100" dist="38100" dir="2700000" algn="tl">
                    <a:srgbClr val="000000"/>
                  </a:outerShdw>
                </a:effectLst>
                <a:latin typeface="+mj-lt"/>
              </a:rPr>
              <a:t>Pollution atmosphérique et </a:t>
            </a:r>
            <a:br>
              <a:rPr lang="fr-FR" altLang="fr-FR" sz="4400" dirty="0" smtClean="0">
                <a:solidFill>
                  <a:srgbClr val="990099"/>
                </a:solidFill>
                <a:effectLst>
                  <a:outerShdw blurRad="38100" dist="38100" dir="2700000" algn="tl">
                    <a:srgbClr val="000000"/>
                  </a:outerShdw>
                </a:effectLst>
                <a:latin typeface="+mj-lt"/>
              </a:rPr>
            </a:br>
            <a:r>
              <a:rPr lang="fr-FR" altLang="fr-FR" sz="4400" dirty="0" smtClean="0">
                <a:solidFill>
                  <a:srgbClr val="990099"/>
                </a:solidFill>
                <a:effectLst>
                  <a:outerShdw blurRad="38100" dist="38100" dir="2700000" algn="tl">
                    <a:srgbClr val="000000"/>
                  </a:outerShdw>
                </a:effectLst>
                <a:latin typeface="+mj-lt"/>
              </a:rPr>
              <a:t>santé respiratoire </a:t>
            </a:r>
          </a:p>
        </p:txBody>
      </p:sp>
      <p:sp>
        <p:nvSpPr>
          <p:cNvPr id="5" name="Rectangle 3"/>
          <p:cNvSpPr>
            <a:spLocks noChangeArrowheads="1"/>
          </p:cNvSpPr>
          <p:nvPr/>
        </p:nvSpPr>
        <p:spPr bwMode="auto">
          <a:xfrm>
            <a:off x="0" y="2601913"/>
            <a:ext cx="8915400" cy="3786187"/>
          </a:xfrm>
          <a:prstGeom prst="rect">
            <a:avLst/>
          </a:prstGeom>
          <a:noFill/>
          <a:ln>
            <a:noFill/>
          </a:ln>
          <a:effectLst/>
          <a:extLst/>
        </p:spPr>
        <p:txBody>
          <a:bodyPr/>
          <a:lstStyle>
            <a:lvl1pPr>
              <a:defRPr sz="2400">
                <a:solidFill>
                  <a:schemeClr val="tx1"/>
                </a:solidFill>
                <a:latin typeface="Times New Roman" pitchFamily="18" charset="0"/>
              </a:defRPr>
            </a:lvl1pPr>
            <a:lvl2pPr marL="862013" indent="-285750">
              <a:defRPr sz="2400">
                <a:solidFill>
                  <a:schemeClr val="tx1"/>
                </a:solidFill>
                <a:latin typeface="Times New Roman" pitchFamily="18" charset="0"/>
              </a:defRPr>
            </a:lvl2pPr>
            <a:lvl3pPr marL="1281113" indent="-228600">
              <a:defRPr sz="2400">
                <a:solidFill>
                  <a:schemeClr val="tx1"/>
                </a:solidFill>
                <a:latin typeface="Times New Roman" pitchFamily="18" charset="0"/>
              </a:defRPr>
            </a:lvl3pPr>
            <a:lvl4pPr marL="1700213" indent="-228600">
              <a:defRPr sz="2400">
                <a:solidFill>
                  <a:schemeClr val="tx1"/>
                </a:solidFill>
                <a:latin typeface="Times New Roman" pitchFamily="18" charset="0"/>
              </a:defRPr>
            </a:lvl4pPr>
            <a:lvl5pPr marL="2119313" indent="-228600">
              <a:defRPr sz="2400">
                <a:solidFill>
                  <a:schemeClr val="tx1"/>
                </a:solidFill>
                <a:latin typeface="Times New Roman" pitchFamily="18" charset="0"/>
              </a:defRPr>
            </a:lvl5pPr>
            <a:lvl6pPr marL="2576513" indent="-228600" fontAlgn="base">
              <a:spcBef>
                <a:spcPct val="0"/>
              </a:spcBef>
              <a:spcAft>
                <a:spcPct val="0"/>
              </a:spcAft>
              <a:defRPr sz="2400">
                <a:solidFill>
                  <a:schemeClr val="tx1"/>
                </a:solidFill>
                <a:latin typeface="Times New Roman" pitchFamily="18" charset="0"/>
              </a:defRPr>
            </a:lvl6pPr>
            <a:lvl7pPr marL="3033713" indent="-228600" fontAlgn="base">
              <a:spcBef>
                <a:spcPct val="0"/>
              </a:spcBef>
              <a:spcAft>
                <a:spcPct val="0"/>
              </a:spcAft>
              <a:defRPr sz="2400">
                <a:solidFill>
                  <a:schemeClr val="tx1"/>
                </a:solidFill>
                <a:latin typeface="Times New Roman" pitchFamily="18" charset="0"/>
              </a:defRPr>
            </a:lvl7pPr>
            <a:lvl8pPr marL="3490913" indent="-228600" fontAlgn="base">
              <a:spcBef>
                <a:spcPct val="0"/>
              </a:spcBef>
              <a:spcAft>
                <a:spcPct val="0"/>
              </a:spcAft>
              <a:defRPr sz="2400">
                <a:solidFill>
                  <a:schemeClr val="tx1"/>
                </a:solidFill>
                <a:latin typeface="Times New Roman" pitchFamily="18" charset="0"/>
              </a:defRPr>
            </a:lvl8pPr>
            <a:lvl9pPr marL="3948113" indent="-228600" fontAlgn="base">
              <a:spcBef>
                <a:spcPct val="0"/>
              </a:spcBef>
              <a:spcAft>
                <a:spcPct val="0"/>
              </a:spcAft>
              <a:defRPr sz="2400">
                <a:solidFill>
                  <a:schemeClr val="tx1"/>
                </a:solidFill>
                <a:latin typeface="Times New Roman" pitchFamily="18" charset="0"/>
              </a:defRPr>
            </a:lvl9pPr>
          </a:lstStyle>
          <a:p>
            <a:pPr algn="ctr" defTabSz="449263">
              <a:spcBef>
                <a:spcPct val="20000"/>
              </a:spcBef>
              <a:buClr>
                <a:srgbClr val="000000"/>
              </a:buClr>
              <a:buSzPct val="100000"/>
              <a:buFont typeface="Times New Roman" pitchFamily="18" charset="0"/>
              <a:buNone/>
              <a:defRPr/>
            </a:pPr>
            <a:endParaRPr lang="fr-FR" altLang="fr-FR" sz="3200" dirty="0" smtClean="0">
              <a:solidFill>
                <a:schemeClr val="tx1">
                  <a:lumMod val="75000"/>
                  <a:lumOff val="25000"/>
                </a:schemeClr>
              </a:solidFill>
              <a:effectLst>
                <a:outerShdw blurRad="38100" dist="38100" dir="2700000" algn="tl">
                  <a:srgbClr val="000000">
                    <a:alpha val="43137"/>
                  </a:srgbClr>
                </a:outerShdw>
              </a:effectLst>
              <a:latin typeface="Arial" pitchFamily="34" charset="0"/>
              <a:cs typeface="Lucida Sans Unicode" pitchFamily="34" charset="0"/>
            </a:endParaRPr>
          </a:p>
          <a:p>
            <a:pPr algn="ctr" defTabSz="449263">
              <a:spcBef>
                <a:spcPct val="20000"/>
              </a:spcBef>
              <a:buClr>
                <a:srgbClr val="000000"/>
              </a:buClr>
              <a:buSzPct val="100000"/>
              <a:buFont typeface="Times New Roman" pitchFamily="18" charset="0"/>
              <a:buNone/>
              <a:defRPr/>
            </a:pPr>
            <a:r>
              <a:rPr lang="fr-FR" altLang="fr-FR" sz="3200" dirty="0" smtClean="0">
                <a:solidFill>
                  <a:schemeClr val="tx1">
                    <a:lumMod val="75000"/>
                    <a:lumOff val="25000"/>
                  </a:schemeClr>
                </a:solidFill>
                <a:effectLst>
                  <a:outerShdw blurRad="38100" dist="38100" dir="2700000" algn="tl">
                    <a:srgbClr val="000000">
                      <a:alpha val="43137"/>
                    </a:srgbClr>
                  </a:outerShdw>
                </a:effectLst>
                <a:latin typeface="Arial" pitchFamily="34" charset="0"/>
                <a:cs typeface="Lucida Sans Unicode" pitchFamily="34" charset="0"/>
              </a:rPr>
              <a:t>Document produit par le CS de la SPLF</a:t>
            </a:r>
          </a:p>
          <a:p>
            <a:pPr algn="ctr" defTabSz="449263">
              <a:spcBef>
                <a:spcPct val="20000"/>
              </a:spcBef>
              <a:buClr>
                <a:srgbClr val="000000"/>
              </a:buClr>
              <a:buSzPct val="100000"/>
              <a:buFont typeface="Times New Roman" pitchFamily="18" charset="0"/>
              <a:buNone/>
              <a:defRPr/>
            </a:pPr>
            <a:endParaRPr lang="fr-FR" altLang="fr-FR" sz="1600" dirty="0" smtClean="0">
              <a:solidFill>
                <a:schemeClr val="tx1">
                  <a:lumMod val="75000"/>
                  <a:lumOff val="25000"/>
                </a:schemeClr>
              </a:solidFill>
              <a:effectLst>
                <a:outerShdw blurRad="38100" dist="38100" dir="2700000" algn="tl">
                  <a:srgbClr val="000000">
                    <a:alpha val="43137"/>
                  </a:srgbClr>
                </a:outerShdw>
              </a:effectLst>
              <a:latin typeface="Arial" pitchFamily="34" charset="0"/>
              <a:cs typeface="Lucida Sans Unicode" pitchFamily="34" charset="0"/>
            </a:endParaRPr>
          </a:p>
          <a:p>
            <a:pPr algn="ctr" defTabSz="449263">
              <a:spcBef>
                <a:spcPct val="20000"/>
              </a:spcBef>
              <a:buClr>
                <a:srgbClr val="000000"/>
              </a:buClr>
              <a:buSzPct val="100000"/>
              <a:buFont typeface="Times New Roman" pitchFamily="18" charset="0"/>
              <a:buNone/>
              <a:defRPr/>
            </a:pPr>
            <a:endParaRPr lang="fr-FR" altLang="fr-FR" sz="2800" dirty="0" smtClean="0">
              <a:solidFill>
                <a:schemeClr val="tx1">
                  <a:lumMod val="75000"/>
                  <a:lumOff val="25000"/>
                </a:schemeClr>
              </a:solidFill>
              <a:effectLst>
                <a:outerShdw blurRad="38100" dist="38100" dir="2700000" algn="tl">
                  <a:srgbClr val="000000">
                    <a:alpha val="43137"/>
                  </a:srgbClr>
                </a:outerShdw>
              </a:effectLst>
              <a:latin typeface="Arial" pitchFamily="34" charset="0"/>
              <a:cs typeface="Lucida Sans Unicode" pitchFamily="34" charset="0"/>
            </a:endParaRPr>
          </a:p>
          <a:p>
            <a:pPr algn="ctr" defTabSz="449263">
              <a:spcBef>
                <a:spcPct val="20000"/>
              </a:spcBef>
              <a:buClr>
                <a:srgbClr val="000000"/>
              </a:buClr>
              <a:buSzPct val="100000"/>
              <a:buFont typeface="Times New Roman" pitchFamily="18" charset="0"/>
              <a:buNone/>
              <a:defRPr/>
            </a:pPr>
            <a:r>
              <a:rPr lang="fr-FR" altLang="fr-FR" sz="3200" dirty="0" smtClean="0">
                <a:solidFill>
                  <a:schemeClr val="tx1">
                    <a:lumMod val="75000"/>
                    <a:lumOff val="25000"/>
                  </a:schemeClr>
                </a:solidFill>
                <a:effectLst>
                  <a:outerShdw blurRad="38100" dist="38100" dir="2700000" algn="tl">
                    <a:srgbClr val="000000">
                      <a:alpha val="43137"/>
                    </a:srgbClr>
                  </a:outerShdw>
                </a:effectLst>
                <a:latin typeface="Arial" pitchFamily="34" charset="0"/>
                <a:cs typeface="Lucida Sans Unicode" pitchFamily="34" charset="0"/>
              </a:rPr>
              <a:t>Janvier 2017</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descr="C:\Users\jcdalphin\Desktop\presentations en cours\Pollution\Graph_TSP_16.png"/>
          <p:cNvPicPr>
            <a:picLocks noChangeAspect="1" noChangeArrowheads="1"/>
          </p:cNvPicPr>
          <p:nvPr/>
        </p:nvPicPr>
        <p:blipFill>
          <a:blip r:embed="rId3">
            <a:extLst>
              <a:ext uri="{28A0092B-C50C-407E-A947-70E740481C1C}">
                <a14:useLocalDpi xmlns:a14="http://schemas.microsoft.com/office/drawing/2010/main" val="0"/>
              </a:ext>
            </a:extLst>
          </a:blip>
          <a:srcRect t="12117"/>
          <a:stretch>
            <a:fillRect/>
          </a:stretch>
        </p:blipFill>
        <p:spPr bwMode="auto">
          <a:xfrm>
            <a:off x="1538288" y="1208088"/>
            <a:ext cx="6143625" cy="45386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p:cNvSpPr txBox="1"/>
          <p:nvPr/>
        </p:nvSpPr>
        <p:spPr>
          <a:xfrm>
            <a:off x="1204913" y="254000"/>
            <a:ext cx="1001712" cy="954088"/>
          </a:xfrm>
          <a:prstGeom prst="rect">
            <a:avLst/>
          </a:prstGeom>
          <a:noFill/>
        </p:spPr>
        <p:txBody>
          <a:bodyPr>
            <a:spAutoFit/>
          </a:bodyPr>
          <a:lstStyle/>
          <a:p>
            <a:pPr algn="ctr">
              <a:defRPr/>
            </a:pPr>
            <a:r>
              <a:rPr lang="fr-FR" sz="2800" dirty="0">
                <a:solidFill>
                  <a:srgbClr val="990099"/>
                </a:solidFill>
                <a:effectLst>
                  <a:outerShdw blurRad="38100" dist="38100" dir="2700000" algn="tl">
                    <a:srgbClr val="000000">
                      <a:alpha val="43137"/>
                    </a:srgbClr>
                  </a:outerShdw>
                </a:effectLst>
              </a:rPr>
              <a:t>TSP	</a:t>
            </a:r>
          </a:p>
        </p:txBody>
      </p:sp>
      <p:sp>
        <p:nvSpPr>
          <p:cNvPr id="6" name="ZoneTexte 5"/>
          <p:cNvSpPr txBox="1"/>
          <p:nvPr/>
        </p:nvSpPr>
        <p:spPr>
          <a:xfrm>
            <a:off x="2279650" y="203200"/>
            <a:ext cx="6370638" cy="954088"/>
          </a:xfrm>
          <a:prstGeom prst="rect">
            <a:avLst/>
          </a:prstGeom>
          <a:noFill/>
        </p:spPr>
        <p:txBody>
          <a:bodyPr>
            <a:spAutoFit/>
          </a:bodyPr>
          <a:lstStyle/>
          <a:p>
            <a:pPr algn="ctr">
              <a:defRPr/>
            </a:pPr>
            <a:r>
              <a:rPr lang="fr-FR" sz="2800" dirty="0" smtClean="0">
                <a:solidFill>
                  <a:srgbClr val="990099"/>
                </a:solidFill>
                <a:effectLst>
                  <a:outerShdw blurRad="38100" dist="38100" dir="2700000" algn="tl">
                    <a:srgbClr val="000000">
                      <a:alpha val="43137"/>
                    </a:srgbClr>
                  </a:outerShdw>
                </a:effectLst>
              </a:rPr>
              <a:t>Émissions </a:t>
            </a:r>
            <a:r>
              <a:rPr lang="fr-FR" sz="2800" dirty="0">
                <a:solidFill>
                  <a:srgbClr val="990099"/>
                </a:solidFill>
                <a:effectLst>
                  <a:outerShdw blurRad="38100" dist="38100" dir="2700000" algn="tl">
                    <a:srgbClr val="000000">
                      <a:alpha val="43137"/>
                    </a:srgbClr>
                  </a:outerShdw>
                </a:effectLst>
              </a:rPr>
              <a:t>atmosphériques par secteur en France métropolitaine en </a:t>
            </a:r>
            <a:r>
              <a:rPr lang="fr-FR" sz="2800" dirty="0" err="1">
                <a:solidFill>
                  <a:srgbClr val="990099"/>
                </a:solidFill>
                <a:effectLst>
                  <a:outerShdw blurRad="38100" dist="38100" dir="2700000" algn="tl">
                    <a:srgbClr val="000000">
                      <a:alpha val="43137"/>
                    </a:srgbClr>
                  </a:outerShdw>
                </a:effectLst>
              </a:rPr>
              <a:t>kt</a:t>
            </a:r>
            <a:endParaRPr lang="fr-FR" sz="2800" dirty="0">
              <a:solidFill>
                <a:srgbClr val="990099"/>
              </a:solidFill>
              <a:effectLst>
                <a:outerShdw blurRad="38100" dist="38100" dir="2700000" algn="tl">
                  <a:srgbClr val="000000">
                    <a:alpha val="43137"/>
                  </a:srgbClr>
                </a:outerShdw>
              </a:effectLst>
            </a:endParaRPr>
          </a:p>
        </p:txBody>
      </p:sp>
      <p:sp>
        <p:nvSpPr>
          <p:cNvPr id="21511" name="Rectangle 3"/>
          <p:cNvSpPr>
            <a:spLocks noChangeArrowheads="1"/>
          </p:cNvSpPr>
          <p:nvPr/>
        </p:nvSpPr>
        <p:spPr bwMode="auto">
          <a:xfrm>
            <a:off x="19049" y="5920962"/>
            <a:ext cx="4375151"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ts val="600"/>
              </a:spcBef>
              <a:spcAft>
                <a:spcPts val="600"/>
              </a:spcAft>
              <a:buClr>
                <a:srgbClr val="9A6FA9"/>
              </a:buClr>
              <a:buSzPct val="70000"/>
              <a:buFont typeface="Wingdings" panose="05000000000000000000" pitchFamily="2" charset="2"/>
              <a:buChar char="n"/>
              <a:defRPr>
                <a:solidFill>
                  <a:schemeClr val="bg1"/>
                </a:solidFill>
                <a:latin typeface="Arial" panose="020B0604020202020204" pitchFamily="34" charset="0"/>
                <a:cs typeface="Arial" panose="020B0604020202020204" pitchFamily="34" charset="0"/>
              </a:defRPr>
            </a:lvl1pPr>
            <a:lvl2pPr marL="742950" indent="-285750" eaLnBrk="0" hangingPunct="0">
              <a:lnSpc>
                <a:spcPct val="95000"/>
              </a:lnSpc>
              <a:spcBef>
                <a:spcPts val="600"/>
              </a:spcBef>
              <a:spcAft>
                <a:spcPts val="600"/>
              </a:spcAft>
              <a:buClr>
                <a:schemeClr val="tx2"/>
              </a:buClr>
              <a:buSzPct val="70000"/>
              <a:buFont typeface="Wingdings" panose="05000000000000000000" pitchFamily="2" charset="2"/>
              <a:buChar char="n"/>
              <a:defRPr sz="1600">
                <a:solidFill>
                  <a:schemeClr val="bg1"/>
                </a:solidFill>
                <a:latin typeface="Arial" panose="020B0604020202020204" pitchFamily="34" charset="0"/>
                <a:cs typeface="Arial" panose="020B0604020202020204" pitchFamily="34" charset="0"/>
              </a:defRPr>
            </a:lvl2pPr>
            <a:lvl3pPr marL="1143000" indent="-228600" eaLnBrk="0" hangingPunct="0">
              <a:lnSpc>
                <a:spcPct val="95000"/>
              </a:lnSpc>
              <a:spcBef>
                <a:spcPts val="600"/>
              </a:spcBef>
              <a:spcAft>
                <a:spcPts val="600"/>
              </a:spcAft>
              <a:buClr>
                <a:schemeClr val="accent2"/>
              </a:buClr>
              <a:buSzPct val="70000"/>
              <a:buFont typeface="Wingdings" panose="05000000000000000000" pitchFamily="2" charset="2"/>
              <a:buChar char="n"/>
              <a:defRPr sz="1400">
                <a:solidFill>
                  <a:schemeClr val="bg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spcAft>
                <a:spcPct val="0"/>
              </a:spcAft>
              <a:buClrTx/>
              <a:buSzTx/>
              <a:buFontTx/>
              <a:buNone/>
            </a:pPr>
            <a:r>
              <a:rPr lang="fr-FR" altLang="fr-FR" dirty="0">
                <a:solidFill>
                  <a:srgbClr val="000000"/>
                </a:solidFill>
                <a:latin typeface="Trebuchet MS" panose="020B0603020202020204" pitchFamily="34" charset="0"/>
              </a:rPr>
              <a:t>TSP : toutes particules en suspension </a:t>
            </a:r>
            <a:endParaRPr lang="fr-FR" altLang="fr-FR" dirty="0">
              <a:solidFill>
                <a:schemeClr val="tx1"/>
              </a:solidFill>
            </a:endParaRPr>
          </a:p>
        </p:txBody>
      </p:sp>
      <p:pic>
        <p:nvPicPr>
          <p:cNvPr id="8"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470174" y="6143100"/>
            <a:ext cx="4180114" cy="619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1"/>
          <p:cNvSpPr>
            <a:spLocks noChangeArrowheads="1"/>
          </p:cNvSpPr>
          <p:nvPr/>
        </p:nvSpPr>
        <p:spPr bwMode="auto">
          <a:xfrm>
            <a:off x="0" y="6393541"/>
            <a:ext cx="39623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5000"/>
              </a:lnSpc>
              <a:spcBef>
                <a:spcPts val="600"/>
              </a:spcBef>
              <a:spcAft>
                <a:spcPts val="600"/>
              </a:spcAft>
              <a:buClr>
                <a:srgbClr val="9A6FA9"/>
              </a:buClr>
              <a:buSzPct val="70000"/>
              <a:buFont typeface="Wingdings" panose="05000000000000000000" pitchFamily="2" charset="2"/>
              <a:buChar char="n"/>
              <a:defRPr>
                <a:solidFill>
                  <a:schemeClr val="bg1"/>
                </a:solidFill>
                <a:latin typeface="Arial" panose="020B0604020202020204" pitchFamily="34" charset="0"/>
                <a:cs typeface="Arial" panose="020B0604020202020204" pitchFamily="34" charset="0"/>
              </a:defRPr>
            </a:lvl1pPr>
            <a:lvl2pPr marL="742950" indent="-285750" eaLnBrk="0" hangingPunct="0">
              <a:lnSpc>
                <a:spcPct val="95000"/>
              </a:lnSpc>
              <a:spcBef>
                <a:spcPts val="600"/>
              </a:spcBef>
              <a:spcAft>
                <a:spcPts val="600"/>
              </a:spcAft>
              <a:buClr>
                <a:schemeClr val="tx2"/>
              </a:buClr>
              <a:buSzPct val="70000"/>
              <a:buFont typeface="Wingdings" panose="05000000000000000000" pitchFamily="2" charset="2"/>
              <a:buChar char="n"/>
              <a:defRPr sz="1600">
                <a:solidFill>
                  <a:schemeClr val="bg1"/>
                </a:solidFill>
                <a:latin typeface="Arial" panose="020B0604020202020204" pitchFamily="34" charset="0"/>
                <a:cs typeface="Arial" panose="020B0604020202020204" pitchFamily="34" charset="0"/>
              </a:defRPr>
            </a:lvl2pPr>
            <a:lvl3pPr marL="1143000" indent="-228600" eaLnBrk="0" hangingPunct="0">
              <a:lnSpc>
                <a:spcPct val="95000"/>
              </a:lnSpc>
              <a:spcBef>
                <a:spcPts val="600"/>
              </a:spcBef>
              <a:spcAft>
                <a:spcPts val="600"/>
              </a:spcAft>
              <a:buClr>
                <a:schemeClr val="accent2"/>
              </a:buClr>
              <a:buSzPct val="70000"/>
              <a:buFont typeface="Wingdings" panose="05000000000000000000" pitchFamily="2" charset="2"/>
              <a:buChar char="n"/>
              <a:defRPr sz="1400">
                <a:solidFill>
                  <a:schemeClr val="bg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spcAft>
                <a:spcPct val="0"/>
              </a:spcAft>
              <a:buClrTx/>
              <a:buSzTx/>
              <a:buFontTx/>
              <a:buNone/>
            </a:pPr>
            <a:r>
              <a:rPr lang="fr-FR" altLang="fr-FR" sz="900" dirty="0">
                <a:solidFill>
                  <a:srgbClr val="000000"/>
                </a:solidFill>
                <a:latin typeface="Trebuchet MS" panose="020B0603020202020204" pitchFamily="34" charset="0"/>
              </a:rPr>
              <a:t>CITEPA, avril 2016. Inventaire des émissions de polluants atmosphériques et de gaz à effet de serre en France – Format SECTEN © CITEPA 2016 </a:t>
            </a:r>
            <a:endParaRPr lang="fr-FR" altLang="fr-FR" sz="900" dirty="0">
              <a:solidFill>
                <a:schemeClr val="tx1"/>
              </a:solidFill>
            </a:endParaRP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p:cNvPicPr>
            <a:picLocks noChangeAspect="1" noChangeArrowheads="1"/>
          </p:cNvPicPr>
          <p:nvPr/>
        </p:nvPicPr>
        <p:blipFill>
          <a:blip r:embed="rId3">
            <a:extLst>
              <a:ext uri="{28A0092B-C50C-407E-A947-70E740481C1C}">
                <a14:useLocalDpi xmlns:a14="http://schemas.microsoft.com/office/drawing/2010/main" val="0"/>
              </a:ext>
            </a:extLst>
          </a:blip>
          <a:srcRect t="11905"/>
          <a:stretch>
            <a:fillRect/>
          </a:stretch>
        </p:blipFill>
        <p:spPr bwMode="auto">
          <a:xfrm>
            <a:off x="3387815" y="1423698"/>
            <a:ext cx="5124450" cy="4540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1001713" y="254000"/>
            <a:ext cx="1204912" cy="523875"/>
          </a:xfrm>
          <a:prstGeom prst="rect">
            <a:avLst/>
          </a:prstGeom>
          <a:noFill/>
        </p:spPr>
        <p:txBody>
          <a:bodyPr>
            <a:spAutoFit/>
          </a:bodyPr>
          <a:lstStyle/>
          <a:p>
            <a:pPr algn="ctr">
              <a:defRPr/>
            </a:pPr>
            <a:r>
              <a:rPr lang="fr-FR" sz="2800" dirty="0">
                <a:solidFill>
                  <a:srgbClr val="990099"/>
                </a:solidFill>
                <a:effectLst>
                  <a:outerShdw blurRad="38100" dist="38100" dir="2700000" algn="tl">
                    <a:srgbClr val="000000">
                      <a:alpha val="43137"/>
                    </a:srgbClr>
                  </a:outerShdw>
                </a:effectLst>
              </a:rPr>
              <a:t>PM</a:t>
            </a:r>
            <a:r>
              <a:rPr lang="fr-FR" sz="2800" baseline="-25000" dirty="0">
                <a:solidFill>
                  <a:srgbClr val="990099"/>
                </a:solidFill>
                <a:effectLst>
                  <a:outerShdw blurRad="38100" dist="38100" dir="2700000" algn="tl">
                    <a:srgbClr val="000000">
                      <a:alpha val="43137"/>
                    </a:srgbClr>
                  </a:outerShdw>
                </a:effectLst>
              </a:rPr>
              <a:t>2,5</a:t>
            </a:r>
            <a:r>
              <a:rPr lang="fr-FR" sz="2800" dirty="0">
                <a:solidFill>
                  <a:srgbClr val="990099"/>
                </a:solidFill>
                <a:effectLst>
                  <a:outerShdw blurRad="38100" dist="38100" dir="2700000" algn="tl">
                    <a:srgbClr val="000000">
                      <a:alpha val="43137"/>
                    </a:srgbClr>
                  </a:outerShdw>
                </a:effectLst>
              </a:rPr>
              <a:t>	</a:t>
            </a:r>
          </a:p>
        </p:txBody>
      </p:sp>
      <p:sp>
        <p:nvSpPr>
          <p:cNvPr id="6" name="ZoneTexte 5"/>
          <p:cNvSpPr txBox="1"/>
          <p:nvPr/>
        </p:nvSpPr>
        <p:spPr>
          <a:xfrm>
            <a:off x="2279650" y="203200"/>
            <a:ext cx="6370638" cy="954088"/>
          </a:xfrm>
          <a:prstGeom prst="rect">
            <a:avLst/>
          </a:prstGeom>
          <a:noFill/>
        </p:spPr>
        <p:txBody>
          <a:bodyPr>
            <a:spAutoFit/>
          </a:bodyPr>
          <a:lstStyle/>
          <a:p>
            <a:pPr>
              <a:defRPr/>
            </a:pPr>
            <a:r>
              <a:rPr lang="fr-FR" sz="2800" dirty="0" smtClean="0">
                <a:solidFill>
                  <a:srgbClr val="990099"/>
                </a:solidFill>
                <a:effectLst>
                  <a:outerShdw blurRad="38100" dist="38100" dir="2700000" algn="tl">
                    <a:srgbClr val="000000">
                      <a:alpha val="43137"/>
                    </a:srgbClr>
                  </a:outerShdw>
                </a:effectLst>
              </a:rPr>
              <a:t>Émissions </a:t>
            </a:r>
            <a:r>
              <a:rPr lang="fr-FR" sz="2800" dirty="0">
                <a:solidFill>
                  <a:srgbClr val="990099"/>
                </a:solidFill>
                <a:effectLst>
                  <a:outerShdw blurRad="38100" dist="38100" dir="2700000" algn="tl">
                    <a:srgbClr val="000000">
                      <a:alpha val="43137"/>
                    </a:srgbClr>
                  </a:outerShdw>
                </a:effectLst>
              </a:rPr>
              <a:t>atmosphériques par secteur en France métropolitaine en </a:t>
            </a:r>
            <a:r>
              <a:rPr lang="fr-FR" sz="2800" dirty="0" err="1">
                <a:solidFill>
                  <a:srgbClr val="990099"/>
                </a:solidFill>
                <a:effectLst>
                  <a:outerShdw blurRad="38100" dist="38100" dir="2700000" algn="tl">
                    <a:srgbClr val="000000">
                      <a:alpha val="43137"/>
                    </a:srgbClr>
                  </a:outerShdw>
                </a:effectLst>
              </a:rPr>
              <a:t>kt</a:t>
            </a:r>
            <a:endParaRPr lang="fr-FR" sz="2800" dirty="0">
              <a:solidFill>
                <a:srgbClr val="990099"/>
              </a:solidFill>
              <a:effectLst>
                <a:outerShdw blurRad="38100" dist="38100" dir="2700000" algn="tl">
                  <a:srgbClr val="000000">
                    <a:alpha val="43137"/>
                  </a:srgbClr>
                </a:outerShdw>
              </a:effectLst>
            </a:endParaRPr>
          </a:p>
        </p:txBody>
      </p:sp>
      <p:pic>
        <p:nvPicPr>
          <p:cNvPr id="7"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470174" y="6143100"/>
            <a:ext cx="4180114" cy="619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1"/>
          <p:cNvSpPr>
            <a:spLocks noChangeArrowheads="1"/>
          </p:cNvSpPr>
          <p:nvPr/>
        </p:nvSpPr>
        <p:spPr bwMode="auto">
          <a:xfrm>
            <a:off x="0" y="6393541"/>
            <a:ext cx="39623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5000"/>
              </a:lnSpc>
              <a:spcBef>
                <a:spcPts val="600"/>
              </a:spcBef>
              <a:spcAft>
                <a:spcPts val="600"/>
              </a:spcAft>
              <a:buClr>
                <a:srgbClr val="9A6FA9"/>
              </a:buClr>
              <a:buSzPct val="70000"/>
              <a:buFont typeface="Wingdings" panose="05000000000000000000" pitchFamily="2" charset="2"/>
              <a:buChar char="n"/>
              <a:defRPr>
                <a:solidFill>
                  <a:schemeClr val="bg1"/>
                </a:solidFill>
                <a:latin typeface="Arial" panose="020B0604020202020204" pitchFamily="34" charset="0"/>
                <a:cs typeface="Arial" panose="020B0604020202020204" pitchFamily="34" charset="0"/>
              </a:defRPr>
            </a:lvl1pPr>
            <a:lvl2pPr marL="742950" indent="-285750" eaLnBrk="0" hangingPunct="0">
              <a:lnSpc>
                <a:spcPct val="95000"/>
              </a:lnSpc>
              <a:spcBef>
                <a:spcPts val="600"/>
              </a:spcBef>
              <a:spcAft>
                <a:spcPts val="600"/>
              </a:spcAft>
              <a:buClr>
                <a:schemeClr val="tx2"/>
              </a:buClr>
              <a:buSzPct val="70000"/>
              <a:buFont typeface="Wingdings" panose="05000000000000000000" pitchFamily="2" charset="2"/>
              <a:buChar char="n"/>
              <a:defRPr sz="1600">
                <a:solidFill>
                  <a:schemeClr val="bg1"/>
                </a:solidFill>
                <a:latin typeface="Arial" panose="020B0604020202020204" pitchFamily="34" charset="0"/>
                <a:cs typeface="Arial" panose="020B0604020202020204" pitchFamily="34" charset="0"/>
              </a:defRPr>
            </a:lvl2pPr>
            <a:lvl3pPr marL="1143000" indent="-228600" eaLnBrk="0" hangingPunct="0">
              <a:lnSpc>
                <a:spcPct val="95000"/>
              </a:lnSpc>
              <a:spcBef>
                <a:spcPts val="600"/>
              </a:spcBef>
              <a:spcAft>
                <a:spcPts val="600"/>
              </a:spcAft>
              <a:buClr>
                <a:schemeClr val="accent2"/>
              </a:buClr>
              <a:buSzPct val="70000"/>
              <a:buFont typeface="Wingdings" panose="05000000000000000000" pitchFamily="2" charset="2"/>
              <a:buChar char="n"/>
              <a:defRPr sz="1400">
                <a:solidFill>
                  <a:schemeClr val="bg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spcAft>
                <a:spcPct val="0"/>
              </a:spcAft>
              <a:buClrTx/>
              <a:buSzTx/>
              <a:buFontTx/>
              <a:buNone/>
            </a:pPr>
            <a:r>
              <a:rPr lang="fr-FR" altLang="fr-FR" sz="900" dirty="0">
                <a:solidFill>
                  <a:srgbClr val="000000"/>
                </a:solidFill>
                <a:latin typeface="Trebuchet MS" panose="020B0603020202020204" pitchFamily="34" charset="0"/>
              </a:rPr>
              <a:t>CITEPA, avril 2016. Inventaire des émissions de polluants atmosphériques et de gaz à effet de serre en France – Format SECTEN © CITEPA 2016 </a:t>
            </a:r>
            <a:endParaRPr lang="fr-FR" altLang="fr-FR" sz="900" dirty="0">
              <a:solidFill>
                <a:schemeClr val="tx1"/>
              </a:solidFill>
            </a:endParaRPr>
          </a:p>
        </p:txBody>
      </p:sp>
      <p:sp>
        <p:nvSpPr>
          <p:cNvPr id="3" name="ZoneTexte 2"/>
          <p:cNvSpPr txBox="1"/>
          <p:nvPr/>
        </p:nvSpPr>
        <p:spPr>
          <a:xfrm>
            <a:off x="373487" y="2395471"/>
            <a:ext cx="2885539" cy="2862322"/>
          </a:xfrm>
          <a:prstGeom prst="rect">
            <a:avLst/>
          </a:prstGeom>
          <a:noFill/>
        </p:spPr>
        <p:txBody>
          <a:bodyPr wrap="square" rtlCol="0">
            <a:spAutoFit/>
          </a:bodyPr>
          <a:lstStyle/>
          <a:p>
            <a:r>
              <a:rPr lang="fr-FR" sz="2000" dirty="0" smtClean="0">
                <a:solidFill>
                  <a:schemeClr val="accent2">
                    <a:lumMod val="75000"/>
                  </a:schemeClr>
                </a:solidFill>
              </a:rPr>
              <a:t>Les émissions de PM</a:t>
            </a:r>
            <a:r>
              <a:rPr lang="fr-FR" sz="2000" baseline="-25000" dirty="0" smtClean="0">
                <a:solidFill>
                  <a:schemeClr val="accent2">
                    <a:lumMod val="75000"/>
                  </a:schemeClr>
                </a:solidFill>
              </a:rPr>
              <a:t>2,5</a:t>
            </a:r>
            <a:r>
              <a:rPr lang="fr-FR" sz="2000" dirty="0" smtClean="0">
                <a:solidFill>
                  <a:schemeClr val="accent2">
                    <a:lumMod val="75000"/>
                  </a:schemeClr>
                </a:solidFill>
              </a:rPr>
              <a:t> ont été divisées par 3 en 25 ans en raison principalement d’une meilleure isolation des habitats, qui conduit à une réduction des émissions liées au chauffage résidentiel  </a:t>
            </a:r>
            <a:endParaRPr lang="fr-FR" sz="2000" b="0" i="0" u="none" strike="noStrike" dirty="0" smtClean="0">
              <a:solidFill>
                <a:schemeClr val="accent2">
                  <a:lumMod val="75000"/>
                </a:schemeClr>
              </a:solidFill>
              <a:effectLst/>
            </a:endParaRP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t="11905"/>
          <a:stretch>
            <a:fillRect/>
          </a:stretch>
        </p:blipFill>
        <p:spPr bwMode="auto">
          <a:xfrm>
            <a:off x="1981199" y="1495425"/>
            <a:ext cx="5105400" cy="44719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1204913" y="254000"/>
            <a:ext cx="1074737" cy="954088"/>
          </a:xfrm>
          <a:prstGeom prst="rect">
            <a:avLst/>
          </a:prstGeom>
          <a:noFill/>
        </p:spPr>
        <p:txBody>
          <a:bodyPr>
            <a:spAutoFit/>
          </a:bodyPr>
          <a:lstStyle/>
          <a:p>
            <a:pPr algn="ctr">
              <a:defRPr/>
            </a:pPr>
            <a:r>
              <a:rPr lang="fr-FR" sz="2800" dirty="0">
                <a:solidFill>
                  <a:srgbClr val="990099"/>
                </a:solidFill>
                <a:effectLst>
                  <a:outerShdw blurRad="38100" dist="38100" dir="2700000" algn="tl">
                    <a:srgbClr val="000000">
                      <a:alpha val="43137"/>
                    </a:srgbClr>
                  </a:outerShdw>
                </a:effectLst>
              </a:rPr>
              <a:t>PM</a:t>
            </a:r>
            <a:r>
              <a:rPr lang="fr-FR" sz="2800" baseline="-25000" dirty="0">
                <a:solidFill>
                  <a:srgbClr val="990099"/>
                </a:solidFill>
                <a:effectLst>
                  <a:outerShdw blurRad="38100" dist="38100" dir="2700000" algn="tl">
                    <a:srgbClr val="000000">
                      <a:alpha val="43137"/>
                    </a:srgbClr>
                  </a:outerShdw>
                </a:effectLst>
              </a:rPr>
              <a:t>1,0</a:t>
            </a:r>
            <a:r>
              <a:rPr lang="fr-FR" sz="2800" dirty="0">
                <a:solidFill>
                  <a:srgbClr val="990099"/>
                </a:solidFill>
                <a:effectLst>
                  <a:outerShdw blurRad="38100" dist="38100" dir="2700000" algn="tl">
                    <a:srgbClr val="000000">
                      <a:alpha val="43137"/>
                    </a:srgbClr>
                  </a:outerShdw>
                </a:effectLst>
              </a:rPr>
              <a:t>	</a:t>
            </a:r>
          </a:p>
        </p:txBody>
      </p:sp>
      <p:sp>
        <p:nvSpPr>
          <p:cNvPr id="6" name="ZoneTexte 5"/>
          <p:cNvSpPr txBox="1"/>
          <p:nvPr/>
        </p:nvSpPr>
        <p:spPr>
          <a:xfrm>
            <a:off x="2279650" y="203200"/>
            <a:ext cx="6370638" cy="954088"/>
          </a:xfrm>
          <a:prstGeom prst="rect">
            <a:avLst/>
          </a:prstGeom>
          <a:noFill/>
        </p:spPr>
        <p:txBody>
          <a:bodyPr>
            <a:spAutoFit/>
          </a:bodyPr>
          <a:lstStyle/>
          <a:p>
            <a:pPr>
              <a:defRPr/>
            </a:pPr>
            <a:r>
              <a:rPr lang="fr-FR" sz="2800" dirty="0" smtClean="0">
                <a:solidFill>
                  <a:srgbClr val="990099"/>
                </a:solidFill>
                <a:effectLst>
                  <a:outerShdw blurRad="38100" dist="38100" dir="2700000" algn="tl">
                    <a:srgbClr val="000000">
                      <a:alpha val="43137"/>
                    </a:srgbClr>
                  </a:outerShdw>
                </a:effectLst>
              </a:rPr>
              <a:t>Émissions </a:t>
            </a:r>
            <a:r>
              <a:rPr lang="fr-FR" sz="2800" dirty="0">
                <a:solidFill>
                  <a:srgbClr val="990099"/>
                </a:solidFill>
                <a:effectLst>
                  <a:outerShdw blurRad="38100" dist="38100" dir="2700000" algn="tl">
                    <a:srgbClr val="000000">
                      <a:alpha val="43137"/>
                    </a:srgbClr>
                  </a:outerShdw>
                </a:effectLst>
              </a:rPr>
              <a:t>atmosphériques par secteur en France métropolitaine en </a:t>
            </a:r>
            <a:r>
              <a:rPr lang="fr-FR" sz="2800" dirty="0" err="1">
                <a:solidFill>
                  <a:srgbClr val="990099"/>
                </a:solidFill>
                <a:effectLst>
                  <a:outerShdw blurRad="38100" dist="38100" dir="2700000" algn="tl">
                    <a:srgbClr val="000000">
                      <a:alpha val="43137"/>
                    </a:srgbClr>
                  </a:outerShdw>
                </a:effectLst>
              </a:rPr>
              <a:t>kt</a:t>
            </a:r>
            <a:endParaRPr lang="fr-FR" sz="2800" dirty="0">
              <a:solidFill>
                <a:srgbClr val="990099"/>
              </a:solidFill>
              <a:effectLst>
                <a:outerShdw blurRad="38100" dist="38100" dir="2700000" algn="tl">
                  <a:srgbClr val="000000">
                    <a:alpha val="43137"/>
                  </a:srgbClr>
                </a:outerShdw>
              </a:effectLst>
            </a:endParaRPr>
          </a:p>
        </p:txBody>
      </p:sp>
      <p:pic>
        <p:nvPicPr>
          <p:cNvPr id="7"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470174" y="6143100"/>
            <a:ext cx="4180114" cy="619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1"/>
          <p:cNvSpPr>
            <a:spLocks noChangeArrowheads="1"/>
          </p:cNvSpPr>
          <p:nvPr/>
        </p:nvSpPr>
        <p:spPr bwMode="auto">
          <a:xfrm>
            <a:off x="0" y="6393541"/>
            <a:ext cx="39623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5000"/>
              </a:lnSpc>
              <a:spcBef>
                <a:spcPts val="600"/>
              </a:spcBef>
              <a:spcAft>
                <a:spcPts val="600"/>
              </a:spcAft>
              <a:buClr>
                <a:srgbClr val="9A6FA9"/>
              </a:buClr>
              <a:buSzPct val="70000"/>
              <a:buFont typeface="Wingdings" panose="05000000000000000000" pitchFamily="2" charset="2"/>
              <a:buChar char="n"/>
              <a:defRPr>
                <a:solidFill>
                  <a:schemeClr val="bg1"/>
                </a:solidFill>
                <a:latin typeface="Arial" panose="020B0604020202020204" pitchFamily="34" charset="0"/>
                <a:cs typeface="Arial" panose="020B0604020202020204" pitchFamily="34" charset="0"/>
              </a:defRPr>
            </a:lvl1pPr>
            <a:lvl2pPr marL="742950" indent="-285750" eaLnBrk="0" hangingPunct="0">
              <a:lnSpc>
                <a:spcPct val="95000"/>
              </a:lnSpc>
              <a:spcBef>
                <a:spcPts val="600"/>
              </a:spcBef>
              <a:spcAft>
                <a:spcPts val="600"/>
              </a:spcAft>
              <a:buClr>
                <a:schemeClr val="tx2"/>
              </a:buClr>
              <a:buSzPct val="70000"/>
              <a:buFont typeface="Wingdings" panose="05000000000000000000" pitchFamily="2" charset="2"/>
              <a:buChar char="n"/>
              <a:defRPr sz="1600">
                <a:solidFill>
                  <a:schemeClr val="bg1"/>
                </a:solidFill>
                <a:latin typeface="Arial" panose="020B0604020202020204" pitchFamily="34" charset="0"/>
                <a:cs typeface="Arial" panose="020B0604020202020204" pitchFamily="34" charset="0"/>
              </a:defRPr>
            </a:lvl2pPr>
            <a:lvl3pPr marL="1143000" indent="-228600" eaLnBrk="0" hangingPunct="0">
              <a:lnSpc>
                <a:spcPct val="95000"/>
              </a:lnSpc>
              <a:spcBef>
                <a:spcPts val="600"/>
              </a:spcBef>
              <a:spcAft>
                <a:spcPts val="600"/>
              </a:spcAft>
              <a:buClr>
                <a:schemeClr val="accent2"/>
              </a:buClr>
              <a:buSzPct val="70000"/>
              <a:buFont typeface="Wingdings" panose="05000000000000000000" pitchFamily="2" charset="2"/>
              <a:buChar char="n"/>
              <a:defRPr sz="1400">
                <a:solidFill>
                  <a:schemeClr val="bg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spcAft>
                <a:spcPct val="0"/>
              </a:spcAft>
              <a:buClrTx/>
              <a:buSzTx/>
              <a:buFontTx/>
              <a:buNone/>
            </a:pPr>
            <a:r>
              <a:rPr lang="fr-FR" altLang="fr-FR" sz="900" dirty="0">
                <a:solidFill>
                  <a:srgbClr val="000000"/>
                </a:solidFill>
                <a:latin typeface="Trebuchet MS" panose="020B0603020202020204" pitchFamily="34" charset="0"/>
              </a:rPr>
              <a:t>CITEPA, avril 2016. Inventaire des émissions de polluants atmosphériques et de gaz à effet de serre en France – Format SECTEN © CITEPA 2016 </a:t>
            </a:r>
            <a:endParaRPr lang="fr-FR" altLang="fr-FR" sz="900" dirty="0">
              <a:solidFill>
                <a:schemeClr val="tx1"/>
              </a:solidFill>
            </a:endParaRP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Image 1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82316" y="1241552"/>
            <a:ext cx="3421273" cy="25446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Image 1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51799" y="1241552"/>
            <a:ext cx="3685628" cy="25446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Image 1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55028" y="3833467"/>
            <a:ext cx="3448561" cy="25514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Image 1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636449" y="3833467"/>
            <a:ext cx="3700978" cy="26333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
          <p:cNvSpPr>
            <a:spLocks noChangeArrowheads="1"/>
          </p:cNvSpPr>
          <p:nvPr/>
        </p:nvSpPr>
        <p:spPr bwMode="auto">
          <a:xfrm>
            <a:off x="0" y="257175"/>
            <a:ext cx="914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ct val="20000"/>
              </a:spcBef>
              <a:buSzPct val="95000"/>
              <a:buBlip>
                <a:blip r:embed="rId7"/>
              </a:buBlip>
              <a:defRPr sz="2400">
                <a:solidFill>
                  <a:schemeClr val="tx2"/>
                </a:solidFill>
                <a:latin typeface="Arial" pitchFamily="34" charset="0"/>
              </a:defRPr>
            </a:lvl1pPr>
            <a:lvl2pPr marL="742950" indent="-285750" eaLnBrk="0" hangingPunct="0">
              <a:lnSpc>
                <a:spcPct val="95000"/>
              </a:lnSpc>
              <a:spcBef>
                <a:spcPct val="20000"/>
              </a:spcBef>
              <a:buSzPct val="95000"/>
              <a:buBlip>
                <a:blip r:embed="rId8"/>
              </a:buBlip>
              <a:defRPr sz="2200">
                <a:solidFill>
                  <a:schemeClr val="tx2"/>
                </a:solidFill>
                <a:latin typeface="Arial" pitchFamily="34" charset="0"/>
              </a:defRPr>
            </a:lvl2pPr>
            <a:lvl3pPr marL="1143000" indent="-228600" eaLnBrk="0" hangingPunct="0">
              <a:lnSpc>
                <a:spcPct val="95000"/>
              </a:lnSpc>
              <a:spcBef>
                <a:spcPct val="20000"/>
              </a:spcBef>
              <a:buFont typeface="Arial" pitchFamily="34" charset="0"/>
              <a:buChar char="•"/>
              <a:defRPr sz="2000">
                <a:solidFill>
                  <a:schemeClr val="tx2"/>
                </a:solidFill>
                <a:latin typeface="Arial" pitchFamily="34" charset="0"/>
              </a:defRPr>
            </a:lvl3pPr>
            <a:lvl4pPr marL="1600200" indent="-228600" eaLnBrk="0" hangingPunct="0">
              <a:lnSpc>
                <a:spcPct val="95000"/>
              </a:lnSpc>
              <a:spcBef>
                <a:spcPct val="20000"/>
              </a:spcBef>
              <a:buFont typeface="Arial" pitchFamily="34" charset="0"/>
              <a:buChar char="–"/>
              <a:defRPr sz="2000">
                <a:solidFill>
                  <a:schemeClr val="tx2"/>
                </a:solidFill>
                <a:latin typeface="Arial" pitchFamily="34" charset="0"/>
              </a:defRPr>
            </a:lvl4pPr>
            <a:lvl5pPr marL="2057400" indent="-228600" eaLnBrk="0" hangingPunct="0">
              <a:lnSpc>
                <a:spcPct val="95000"/>
              </a:lnSpc>
              <a:spcBef>
                <a:spcPct val="20000"/>
              </a:spcBef>
              <a:buFont typeface="Arial" pitchFamily="34" charset="0"/>
              <a:buChar char="»"/>
              <a:defRPr sz="2000">
                <a:solidFill>
                  <a:schemeClr val="tx2"/>
                </a:solidFill>
                <a:latin typeface="Arial" pitchFamily="34" charset="0"/>
              </a:defRPr>
            </a:lvl5pPr>
            <a:lvl6pPr marL="2514600" indent="-228600" eaLnBrk="0" fontAlgn="base" hangingPunct="0">
              <a:lnSpc>
                <a:spcPct val="95000"/>
              </a:lnSpc>
              <a:spcBef>
                <a:spcPct val="20000"/>
              </a:spcBef>
              <a:spcAft>
                <a:spcPct val="0"/>
              </a:spcAft>
              <a:buFont typeface="Arial" pitchFamily="34" charset="0"/>
              <a:buChar char="»"/>
              <a:defRPr sz="2000">
                <a:solidFill>
                  <a:schemeClr val="tx2"/>
                </a:solidFill>
                <a:latin typeface="Arial" pitchFamily="34" charset="0"/>
              </a:defRPr>
            </a:lvl6pPr>
            <a:lvl7pPr marL="2971800" indent="-228600" eaLnBrk="0" fontAlgn="base" hangingPunct="0">
              <a:lnSpc>
                <a:spcPct val="95000"/>
              </a:lnSpc>
              <a:spcBef>
                <a:spcPct val="20000"/>
              </a:spcBef>
              <a:spcAft>
                <a:spcPct val="0"/>
              </a:spcAft>
              <a:buFont typeface="Arial" pitchFamily="34" charset="0"/>
              <a:buChar char="»"/>
              <a:defRPr sz="2000">
                <a:solidFill>
                  <a:schemeClr val="tx2"/>
                </a:solidFill>
                <a:latin typeface="Arial" pitchFamily="34" charset="0"/>
              </a:defRPr>
            </a:lvl7pPr>
            <a:lvl8pPr marL="3429000" indent="-228600" eaLnBrk="0" fontAlgn="base" hangingPunct="0">
              <a:lnSpc>
                <a:spcPct val="95000"/>
              </a:lnSpc>
              <a:spcBef>
                <a:spcPct val="20000"/>
              </a:spcBef>
              <a:spcAft>
                <a:spcPct val="0"/>
              </a:spcAft>
              <a:buFont typeface="Arial" pitchFamily="34" charset="0"/>
              <a:buChar char="»"/>
              <a:defRPr sz="2000">
                <a:solidFill>
                  <a:schemeClr val="tx2"/>
                </a:solidFill>
                <a:latin typeface="Arial" pitchFamily="34" charset="0"/>
              </a:defRPr>
            </a:lvl8pPr>
            <a:lvl9pPr marL="3886200" indent="-228600" eaLnBrk="0" fontAlgn="base" hangingPunct="0">
              <a:lnSpc>
                <a:spcPct val="95000"/>
              </a:lnSpc>
              <a:spcBef>
                <a:spcPct val="20000"/>
              </a:spcBef>
              <a:spcAft>
                <a:spcPct val="0"/>
              </a:spcAft>
              <a:buFont typeface="Arial" pitchFamily="34" charset="0"/>
              <a:buChar char="»"/>
              <a:defRPr sz="2000">
                <a:solidFill>
                  <a:schemeClr val="tx2"/>
                </a:solidFill>
                <a:latin typeface="Arial" pitchFamily="34" charset="0"/>
              </a:defRPr>
            </a:lvl9pPr>
          </a:lstStyle>
          <a:p>
            <a:pPr algn="ctr" eaLnBrk="1" hangingPunct="1">
              <a:lnSpc>
                <a:spcPct val="100000"/>
              </a:lnSpc>
              <a:spcBef>
                <a:spcPct val="0"/>
              </a:spcBef>
              <a:buSzTx/>
              <a:buFontTx/>
              <a:buNone/>
              <a:defRPr/>
            </a:pPr>
            <a:r>
              <a:rPr lang="fr-FR" altLang="fr-FR" sz="2000" dirty="0" smtClean="0">
                <a:solidFill>
                  <a:srgbClr val="990099"/>
                </a:solidFill>
                <a:effectLst>
                  <a:outerShdw blurRad="38100" dist="38100" dir="2700000" algn="tl">
                    <a:srgbClr val="000000">
                      <a:alpha val="43137"/>
                    </a:srgbClr>
                  </a:outerShdw>
                </a:effectLst>
              </a:rPr>
              <a:t>Évolution des concentrations aériennes moyennes annuelles de PM</a:t>
            </a:r>
            <a:r>
              <a:rPr lang="fr-FR" altLang="fr-FR" sz="2000" baseline="-25000" dirty="0" smtClean="0">
                <a:solidFill>
                  <a:srgbClr val="990099"/>
                </a:solidFill>
                <a:effectLst>
                  <a:outerShdw blurRad="38100" dist="38100" dir="2700000" algn="tl">
                    <a:srgbClr val="000000">
                      <a:alpha val="43137"/>
                    </a:srgbClr>
                  </a:outerShdw>
                </a:effectLst>
              </a:rPr>
              <a:t>10</a:t>
            </a:r>
            <a:r>
              <a:rPr lang="fr-FR" altLang="fr-FR" sz="2000" dirty="0" smtClean="0">
                <a:solidFill>
                  <a:srgbClr val="990099"/>
                </a:solidFill>
                <a:effectLst>
                  <a:outerShdw blurRad="38100" dist="38100" dir="2700000" algn="tl">
                    <a:srgbClr val="000000">
                      <a:alpha val="43137"/>
                    </a:srgbClr>
                  </a:outerShdw>
                </a:effectLst>
              </a:rPr>
              <a:t> (a) et NO</a:t>
            </a:r>
            <a:r>
              <a:rPr lang="fr-FR" altLang="fr-FR" sz="2000" baseline="-25000" dirty="0" smtClean="0">
                <a:solidFill>
                  <a:srgbClr val="990099"/>
                </a:solidFill>
                <a:effectLst>
                  <a:outerShdw blurRad="38100" dist="38100" dir="2700000" algn="tl">
                    <a:srgbClr val="000000">
                      <a:alpha val="43137"/>
                    </a:srgbClr>
                  </a:outerShdw>
                </a:effectLst>
              </a:rPr>
              <a:t>2</a:t>
            </a:r>
            <a:r>
              <a:rPr lang="fr-FR" altLang="fr-FR" sz="2000" dirty="0" smtClean="0">
                <a:solidFill>
                  <a:srgbClr val="990099"/>
                </a:solidFill>
                <a:effectLst>
                  <a:outerShdw blurRad="38100" dist="38100" dir="2700000" algn="tl">
                    <a:srgbClr val="000000">
                      <a:alpha val="43137"/>
                    </a:srgbClr>
                  </a:outerShdw>
                </a:effectLst>
              </a:rPr>
              <a:t> (b). </a:t>
            </a:r>
            <a:r>
              <a:rPr lang="fr-FR" altLang="fr-FR" sz="2000" dirty="0">
                <a:solidFill>
                  <a:srgbClr val="990099"/>
                </a:solidFill>
                <a:effectLst>
                  <a:outerShdw blurRad="38100" dist="38100" dir="2700000" algn="tl">
                    <a:srgbClr val="000000">
                      <a:alpha val="43137"/>
                    </a:srgbClr>
                  </a:outerShdw>
                </a:effectLst>
              </a:rPr>
              <a:t>É</a:t>
            </a:r>
            <a:r>
              <a:rPr lang="fr-FR" altLang="fr-FR" sz="2000" dirty="0" smtClean="0">
                <a:solidFill>
                  <a:srgbClr val="990099"/>
                </a:solidFill>
                <a:effectLst>
                  <a:outerShdw blurRad="38100" dist="38100" dir="2700000" algn="tl">
                    <a:srgbClr val="000000">
                      <a:alpha val="43137"/>
                    </a:srgbClr>
                  </a:outerShdw>
                </a:effectLst>
              </a:rPr>
              <a:t>volution du pourcentage de stations ne respectant pas les seuils journaliers en PM</a:t>
            </a:r>
            <a:r>
              <a:rPr lang="fr-FR" altLang="fr-FR" sz="2000" baseline="-25000" dirty="0" smtClean="0">
                <a:solidFill>
                  <a:srgbClr val="990099"/>
                </a:solidFill>
                <a:effectLst>
                  <a:outerShdw blurRad="38100" dist="38100" dir="2700000" algn="tl">
                    <a:srgbClr val="000000">
                      <a:alpha val="43137"/>
                    </a:srgbClr>
                  </a:outerShdw>
                </a:effectLst>
              </a:rPr>
              <a:t>10</a:t>
            </a:r>
            <a:r>
              <a:rPr lang="fr-FR" altLang="fr-FR" sz="2000" dirty="0" smtClean="0">
                <a:solidFill>
                  <a:srgbClr val="990099"/>
                </a:solidFill>
                <a:effectLst>
                  <a:outerShdw blurRad="38100" dist="38100" dir="2700000" algn="tl">
                    <a:srgbClr val="000000">
                      <a:alpha val="43137"/>
                    </a:srgbClr>
                  </a:outerShdw>
                </a:effectLst>
              </a:rPr>
              <a:t> (c) et NO</a:t>
            </a:r>
            <a:r>
              <a:rPr lang="fr-FR" altLang="fr-FR" sz="2000" baseline="-25000" dirty="0" smtClean="0">
                <a:solidFill>
                  <a:srgbClr val="990099"/>
                </a:solidFill>
                <a:effectLst>
                  <a:outerShdw blurRad="38100" dist="38100" dir="2700000" algn="tl">
                    <a:srgbClr val="000000">
                      <a:alpha val="43137"/>
                    </a:srgbClr>
                  </a:outerShdw>
                </a:effectLst>
              </a:rPr>
              <a:t>2</a:t>
            </a:r>
            <a:r>
              <a:rPr lang="fr-FR" altLang="fr-FR" sz="2000" dirty="0" smtClean="0">
                <a:solidFill>
                  <a:srgbClr val="990099"/>
                </a:solidFill>
                <a:effectLst>
                  <a:outerShdw blurRad="38100" dist="38100" dir="2700000" algn="tl">
                    <a:srgbClr val="000000">
                      <a:alpha val="43137"/>
                    </a:srgbClr>
                  </a:outerShdw>
                </a:effectLst>
              </a:rPr>
              <a:t> (d).</a:t>
            </a:r>
          </a:p>
        </p:txBody>
      </p:sp>
      <p:sp>
        <p:nvSpPr>
          <p:cNvPr id="10" name="Rectangle 1"/>
          <p:cNvSpPr>
            <a:spLocks noChangeArrowheads="1"/>
          </p:cNvSpPr>
          <p:nvPr/>
        </p:nvSpPr>
        <p:spPr bwMode="auto">
          <a:xfrm>
            <a:off x="207963" y="6384925"/>
            <a:ext cx="52006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ts val="600"/>
              </a:spcBef>
              <a:spcAft>
                <a:spcPts val="600"/>
              </a:spcAft>
              <a:buClr>
                <a:srgbClr val="9A6FA9"/>
              </a:buClr>
              <a:buSzPct val="70000"/>
              <a:buFont typeface="Wingdings" panose="05000000000000000000" pitchFamily="2" charset="2"/>
              <a:buChar char="n"/>
              <a:defRPr>
                <a:solidFill>
                  <a:schemeClr val="bg1"/>
                </a:solidFill>
                <a:latin typeface="Arial" panose="020B0604020202020204" pitchFamily="34" charset="0"/>
                <a:cs typeface="Arial" panose="020B0604020202020204" pitchFamily="34" charset="0"/>
              </a:defRPr>
            </a:lvl1pPr>
            <a:lvl2pPr marL="742950" indent="-285750" eaLnBrk="0" hangingPunct="0">
              <a:lnSpc>
                <a:spcPct val="95000"/>
              </a:lnSpc>
              <a:spcBef>
                <a:spcPts val="600"/>
              </a:spcBef>
              <a:spcAft>
                <a:spcPts val="600"/>
              </a:spcAft>
              <a:buClr>
                <a:schemeClr val="tx2"/>
              </a:buClr>
              <a:buSzPct val="70000"/>
              <a:buFont typeface="Wingdings" panose="05000000000000000000" pitchFamily="2" charset="2"/>
              <a:buChar char="n"/>
              <a:defRPr sz="1600">
                <a:solidFill>
                  <a:schemeClr val="bg1"/>
                </a:solidFill>
                <a:latin typeface="Arial" panose="020B0604020202020204" pitchFamily="34" charset="0"/>
                <a:cs typeface="Arial" panose="020B0604020202020204" pitchFamily="34" charset="0"/>
              </a:defRPr>
            </a:lvl2pPr>
            <a:lvl3pPr marL="1143000" indent="-228600" eaLnBrk="0" hangingPunct="0">
              <a:lnSpc>
                <a:spcPct val="95000"/>
              </a:lnSpc>
              <a:spcBef>
                <a:spcPts val="600"/>
              </a:spcBef>
              <a:spcAft>
                <a:spcPts val="600"/>
              </a:spcAft>
              <a:buClr>
                <a:schemeClr val="accent2"/>
              </a:buClr>
              <a:buSzPct val="70000"/>
              <a:buFont typeface="Wingdings" panose="05000000000000000000" pitchFamily="2" charset="2"/>
              <a:buChar char="n"/>
              <a:defRPr sz="1400">
                <a:solidFill>
                  <a:schemeClr val="bg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spcAft>
                <a:spcPct val="0"/>
              </a:spcAft>
              <a:buClrTx/>
              <a:buSzTx/>
              <a:buFontTx/>
              <a:buNone/>
            </a:pPr>
            <a:r>
              <a:rPr lang="fr-FR" altLang="fr-FR" sz="1400" dirty="0" err="1" smtClean="0">
                <a:solidFill>
                  <a:prstClr val="black"/>
                </a:solidFill>
              </a:rPr>
              <a:t>Charpin</a:t>
            </a:r>
            <a:r>
              <a:rPr lang="fr-FR" altLang="fr-FR" sz="1400" dirty="0" smtClean="0">
                <a:solidFill>
                  <a:prstClr val="black"/>
                </a:solidFill>
              </a:rPr>
              <a:t> D </a:t>
            </a:r>
            <a:r>
              <a:rPr lang="fr-FR" altLang="fr-FR" sz="1400" i="1" dirty="0" smtClean="0">
                <a:solidFill>
                  <a:prstClr val="black"/>
                </a:solidFill>
              </a:rPr>
              <a:t>et al. </a:t>
            </a:r>
            <a:r>
              <a:rPr lang="fr-FR" altLang="fr-FR" sz="1400" i="1" dirty="0" err="1" smtClean="0">
                <a:solidFill>
                  <a:prstClr val="black"/>
                </a:solidFill>
              </a:rPr>
              <a:t>Rev</a:t>
            </a:r>
            <a:r>
              <a:rPr lang="fr-FR" altLang="fr-FR" sz="1400" i="1" dirty="0" smtClean="0">
                <a:solidFill>
                  <a:prstClr val="black"/>
                </a:solidFill>
              </a:rPr>
              <a:t> Mal </a:t>
            </a:r>
            <a:r>
              <a:rPr lang="fr-FR" altLang="fr-FR" sz="1400" i="1" dirty="0" err="1" smtClean="0">
                <a:solidFill>
                  <a:prstClr val="black"/>
                </a:solidFill>
              </a:rPr>
              <a:t>Respir</a:t>
            </a:r>
            <a:r>
              <a:rPr lang="fr-FR" altLang="fr-FR" sz="1400" i="1" dirty="0" smtClean="0">
                <a:solidFill>
                  <a:prstClr val="black"/>
                </a:solidFill>
              </a:rPr>
              <a:t>. </a:t>
            </a:r>
            <a:r>
              <a:rPr lang="fr-FR" altLang="fr-FR" sz="1400" dirty="0" smtClean="0">
                <a:solidFill>
                  <a:prstClr val="black"/>
                </a:solidFill>
              </a:rPr>
              <a:t>2016;33:484-508 </a:t>
            </a:r>
            <a:endParaRPr lang="fr-FR" altLang="fr-FR" sz="1400" dirty="0">
              <a:solidFill>
                <a:prstClr val="black"/>
              </a:solidFill>
            </a:endParaRPr>
          </a:p>
        </p:txBody>
      </p:sp>
      <p:sp>
        <p:nvSpPr>
          <p:cNvPr id="2" name="ZoneTexte 1"/>
          <p:cNvSpPr txBox="1"/>
          <p:nvPr/>
        </p:nvSpPr>
        <p:spPr>
          <a:xfrm>
            <a:off x="3845226" y="3423981"/>
            <a:ext cx="391886" cy="307777"/>
          </a:xfrm>
          <a:prstGeom prst="rect">
            <a:avLst/>
          </a:prstGeom>
          <a:noFill/>
        </p:spPr>
        <p:txBody>
          <a:bodyPr wrap="square" rtlCol="0">
            <a:spAutoFit/>
          </a:bodyPr>
          <a:lstStyle/>
          <a:p>
            <a:r>
              <a:rPr lang="fr-FR" sz="1400" b="0" i="0" u="none" strike="noStrike" dirty="0" smtClean="0">
                <a:effectLst/>
                <a:cs typeface="Arial" panose="020B0604020202020204" pitchFamily="34" charset="0"/>
              </a:rPr>
              <a:t>a</a:t>
            </a:r>
          </a:p>
        </p:txBody>
      </p:sp>
      <p:sp>
        <p:nvSpPr>
          <p:cNvPr id="9" name="ZoneTexte 8"/>
          <p:cNvSpPr txBox="1"/>
          <p:nvPr/>
        </p:nvSpPr>
        <p:spPr>
          <a:xfrm>
            <a:off x="7945541" y="3455719"/>
            <a:ext cx="391886" cy="307777"/>
          </a:xfrm>
          <a:prstGeom prst="rect">
            <a:avLst/>
          </a:prstGeom>
          <a:noFill/>
        </p:spPr>
        <p:txBody>
          <a:bodyPr wrap="square" rtlCol="0">
            <a:spAutoFit/>
          </a:bodyPr>
          <a:lstStyle/>
          <a:p>
            <a:r>
              <a:rPr lang="fr-FR" sz="1400" b="0" i="0" u="none" strike="noStrike" dirty="0" smtClean="0">
                <a:effectLst/>
                <a:cs typeface="Arial" panose="020B0604020202020204" pitchFamily="34" charset="0"/>
              </a:rPr>
              <a:t>b</a:t>
            </a:r>
          </a:p>
        </p:txBody>
      </p:sp>
      <p:sp>
        <p:nvSpPr>
          <p:cNvPr id="11" name="ZoneTexte 10"/>
          <p:cNvSpPr txBox="1"/>
          <p:nvPr/>
        </p:nvSpPr>
        <p:spPr>
          <a:xfrm>
            <a:off x="3845226" y="6047324"/>
            <a:ext cx="391886" cy="307777"/>
          </a:xfrm>
          <a:prstGeom prst="rect">
            <a:avLst/>
          </a:prstGeom>
          <a:noFill/>
        </p:spPr>
        <p:txBody>
          <a:bodyPr wrap="square" rtlCol="0">
            <a:spAutoFit/>
          </a:bodyPr>
          <a:lstStyle/>
          <a:p>
            <a:r>
              <a:rPr lang="fr-FR" sz="1400" b="0" i="0" u="none" strike="noStrike" dirty="0" smtClean="0">
                <a:effectLst/>
                <a:cs typeface="Arial" panose="020B0604020202020204" pitchFamily="34" charset="0"/>
              </a:rPr>
              <a:t>c</a:t>
            </a:r>
          </a:p>
        </p:txBody>
      </p:sp>
      <p:sp>
        <p:nvSpPr>
          <p:cNvPr id="12" name="ZoneTexte 11"/>
          <p:cNvSpPr txBox="1"/>
          <p:nvPr/>
        </p:nvSpPr>
        <p:spPr>
          <a:xfrm>
            <a:off x="7945541" y="6079062"/>
            <a:ext cx="391886" cy="307777"/>
          </a:xfrm>
          <a:prstGeom prst="rect">
            <a:avLst/>
          </a:prstGeom>
          <a:noFill/>
        </p:spPr>
        <p:txBody>
          <a:bodyPr wrap="square" rtlCol="0">
            <a:spAutoFit/>
          </a:bodyPr>
          <a:lstStyle/>
          <a:p>
            <a:r>
              <a:rPr lang="fr-FR" sz="1400" b="0" i="0" u="none" strike="noStrike" dirty="0" smtClean="0">
                <a:effectLst/>
                <a:cs typeface="Arial" panose="020B0604020202020204" pitchFamily="34" charset="0"/>
              </a:rPr>
              <a:t>d</a:t>
            </a:r>
          </a:p>
        </p:txBody>
      </p:sp>
    </p:spTree>
    <p:extLst>
      <p:ext uri="{BB962C8B-B14F-4D97-AF65-F5344CB8AC3E}">
        <p14:creationId xmlns:p14="http://schemas.microsoft.com/office/powerpoint/2010/main" val="3332091674"/>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p:cNvPicPr>
            <a:picLocks noGrp="1" noChangeAspect="1" noChangeArrowheads="1"/>
          </p:cNvPicPr>
          <p:nvPr>
            <p:ph idx="1"/>
          </p:nvPr>
        </p:nvPicPr>
        <p:blipFill rotWithShape="1">
          <a:blip r:embed="rId3" cstate="email">
            <a:extLst>
              <a:ext uri="{28A0092B-C50C-407E-A947-70E740481C1C}">
                <a14:useLocalDpi xmlns:a14="http://schemas.microsoft.com/office/drawing/2010/main"/>
              </a:ext>
            </a:extLst>
          </a:blip>
          <a:srcRect t="14905"/>
          <a:stretch/>
        </p:blipFill>
        <p:spPr>
          <a:xfrm>
            <a:off x="242283" y="1463712"/>
            <a:ext cx="8659433" cy="46773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1"/>
          <p:cNvSpPr>
            <a:spLocks noChangeArrowheads="1"/>
          </p:cNvSpPr>
          <p:nvPr/>
        </p:nvSpPr>
        <p:spPr bwMode="auto">
          <a:xfrm>
            <a:off x="0" y="6393541"/>
            <a:ext cx="39623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5000"/>
              </a:lnSpc>
              <a:spcBef>
                <a:spcPts val="600"/>
              </a:spcBef>
              <a:spcAft>
                <a:spcPts val="600"/>
              </a:spcAft>
              <a:buClr>
                <a:srgbClr val="9A6FA9"/>
              </a:buClr>
              <a:buSzPct val="70000"/>
              <a:buFont typeface="Wingdings" panose="05000000000000000000" pitchFamily="2" charset="2"/>
              <a:buChar char="n"/>
              <a:defRPr>
                <a:solidFill>
                  <a:schemeClr val="bg1"/>
                </a:solidFill>
                <a:latin typeface="Arial" panose="020B0604020202020204" pitchFamily="34" charset="0"/>
                <a:cs typeface="Arial" panose="020B0604020202020204" pitchFamily="34" charset="0"/>
              </a:defRPr>
            </a:lvl1pPr>
            <a:lvl2pPr marL="742950" indent="-285750" eaLnBrk="0" hangingPunct="0">
              <a:lnSpc>
                <a:spcPct val="95000"/>
              </a:lnSpc>
              <a:spcBef>
                <a:spcPts val="600"/>
              </a:spcBef>
              <a:spcAft>
                <a:spcPts val="600"/>
              </a:spcAft>
              <a:buClr>
                <a:schemeClr val="tx2"/>
              </a:buClr>
              <a:buSzPct val="70000"/>
              <a:buFont typeface="Wingdings" panose="05000000000000000000" pitchFamily="2" charset="2"/>
              <a:buChar char="n"/>
              <a:defRPr sz="1600">
                <a:solidFill>
                  <a:schemeClr val="bg1"/>
                </a:solidFill>
                <a:latin typeface="Arial" panose="020B0604020202020204" pitchFamily="34" charset="0"/>
                <a:cs typeface="Arial" panose="020B0604020202020204" pitchFamily="34" charset="0"/>
              </a:defRPr>
            </a:lvl2pPr>
            <a:lvl3pPr marL="1143000" indent="-228600" eaLnBrk="0" hangingPunct="0">
              <a:lnSpc>
                <a:spcPct val="95000"/>
              </a:lnSpc>
              <a:spcBef>
                <a:spcPts val="600"/>
              </a:spcBef>
              <a:spcAft>
                <a:spcPts val="600"/>
              </a:spcAft>
              <a:buClr>
                <a:schemeClr val="accent2"/>
              </a:buClr>
              <a:buSzPct val="70000"/>
              <a:buFont typeface="Wingdings" panose="05000000000000000000" pitchFamily="2" charset="2"/>
              <a:buChar char="n"/>
              <a:defRPr sz="1400">
                <a:solidFill>
                  <a:schemeClr val="bg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spcAft>
                <a:spcPct val="0"/>
              </a:spcAft>
              <a:buClrTx/>
              <a:buSzTx/>
              <a:buFontTx/>
              <a:buNone/>
            </a:pPr>
            <a:r>
              <a:rPr lang="fr-FR" altLang="fr-FR" sz="900" dirty="0">
                <a:solidFill>
                  <a:srgbClr val="000000"/>
                </a:solidFill>
                <a:latin typeface="Trebuchet MS" panose="020B0603020202020204" pitchFamily="34" charset="0"/>
              </a:rPr>
              <a:t>CITEPA, avril 2016. Inventaire des émissions de polluants atmosphériques et de gaz à effet de serre en France – Format SECTEN © CITEPA 2016 </a:t>
            </a:r>
            <a:endParaRPr lang="fr-FR" altLang="fr-FR" sz="900" dirty="0">
              <a:solidFill>
                <a:schemeClr val="tx1"/>
              </a:solidFill>
            </a:endParaRPr>
          </a:p>
        </p:txBody>
      </p:sp>
      <p:sp>
        <p:nvSpPr>
          <p:cNvPr id="5" name="Rectangle 1"/>
          <p:cNvSpPr>
            <a:spLocks noChangeArrowheads="1"/>
          </p:cNvSpPr>
          <p:nvPr/>
        </p:nvSpPr>
        <p:spPr bwMode="auto">
          <a:xfrm>
            <a:off x="0" y="257175"/>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ct val="20000"/>
              </a:spcBef>
              <a:buSzPct val="95000"/>
              <a:buBlip>
                <a:blip r:embed="rId4"/>
              </a:buBlip>
              <a:defRPr sz="2400">
                <a:solidFill>
                  <a:schemeClr val="tx2"/>
                </a:solidFill>
                <a:latin typeface="Arial" pitchFamily="34" charset="0"/>
              </a:defRPr>
            </a:lvl1pPr>
            <a:lvl2pPr marL="742950" indent="-285750" eaLnBrk="0" hangingPunct="0">
              <a:lnSpc>
                <a:spcPct val="95000"/>
              </a:lnSpc>
              <a:spcBef>
                <a:spcPct val="20000"/>
              </a:spcBef>
              <a:buSzPct val="95000"/>
              <a:buBlip>
                <a:blip r:embed="rId5"/>
              </a:buBlip>
              <a:defRPr sz="2200">
                <a:solidFill>
                  <a:schemeClr val="tx2"/>
                </a:solidFill>
                <a:latin typeface="Arial" pitchFamily="34" charset="0"/>
              </a:defRPr>
            </a:lvl2pPr>
            <a:lvl3pPr marL="1143000" indent="-228600" eaLnBrk="0" hangingPunct="0">
              <a:lnSpc>
                <a:spcPct val="95000"/>
              </a:lnSpc>
              <a:spcBef>
                <a:spcPct val="20000"/>
              </a:spcBef>
              <a:buFont typeface="Arial" pitchFamily="34" charset="0"/>
              <a:buChar char="•"/>
              <a:defRPr sz="2000">
                <a:solidFill>
                  <a:schemeClr val="tx2"/>
                </a:solidFill>
                <a:latin typeface="Arial" pitchFamily="34" charset="0"/>
              </a:defRPr>
            </a:lvl3pPr>
            <a:lvl4pPr marL="1600200" indent="-228600" eaLnBrk="0" hangingPunct="0">
              <a:lnSpc>
                <a:spcPct val="95000"/>
              </a:lnSpc>
              <a:spcBef>
                <a:spcPct val="20000"/>
              </a:spcBef>
              <a:buFont typeface="Arial" pitchFamily="34" charset="0"/>
              <a:buChar char="–"/>
              <a:defRPr sz="2000">
                <a:solidFill>
                  <a:schemeClr val="tx2"/>
                </a:solidFill>
                <a:latin typeface="Arial" pitchFamily="34" charset="0"/>
              </a:defRPr>
            </a:lvl4pPr>
            <a:lvl5pPr marL="2057400" indent="-228600" eaLnBrk="0" hangingPunct="0">
              <a:lnSpc>
                <a:spcPct val="95000"/>
              </a:lnSpc>
              <a:spcBef>
                <a:spcPct val="20000"/>
              </a:spcBef>
              <a:buFont typeface="Arial" pitchFamily="34" charset="0"/>
              <a:buChar char="»"/>
              <a:defRPr sz="2000">
                <a:solidFill>
                  <a:schemeClr val="tx2"/>
                </a:solidFill>
                <a:latin typeface="Arial" pitchFamily="34" charset="0"/>
              </a:defRPr>
            </a:lvl5pPr>
            <a:lvl6pPr marL="2514600" indent="-228600" eaLnBrk="0" fontAlgn="base" hangingPunct="0">
              <a:lnSpc>
                <a:spcPct val="95000"/>
              </a:lnSpc>
              <a:spcBef>
                <a:spcPct val="20000"/>
              </a:spcBef>
              <a:spcAft>
                <a:spcPct val="0"/>
              </a:spcAft>
              <a:buFont typeface="Arial" pitchFamily="34" charset="0"/>
              <a:buChar char="»"/>
              <a:defRPr sz="2000">
                <a:solidFill>
                  <a:schemeClr val="tx2"/>
                </a:solidFill>
                <a:latin typeface="Arial" pitchFamily="34" charset="0"/>
              </a:defRPr>
            </a:lvl6pPr>
            <a:lvl7pPr marL="2971800" indent="-228600" eaLnBrk="0" fontAlgn="base" hangingPunct="0">
              <a:lnSpc>
                <a:spcPct val="95000"/>
              </a:lnSpc>
              <a:spcBef>
                <a:spcPct val="20000"/>
              </a:spcBef>
              <a:spcAft>
                <a:spcPct val="0"/>
              </a:spcAft>
              <a:buFont typeface="Arial" pitchFamily="34" charset="0"/>
              <a:buChar char="»"/>
              <a:defRPr sz="2000">
                <a:solidFill>
                  <a:schemeClr val="tx2"/>
                </a:solidFill>
                <a:latin typeface="Arial" pitchFamily="34" charset="0"/>
              </a:defRPr>
            </a:lvl7pPr>
            <a:lvl8pPr marL="3429000" indent="-228600" eaLnBrk="0" fontAlgn="base" hangingPunct="0">
              <a:lnSpc>
                <a:spcPct val="95000"/>
              </a:lnSpc>
              <a:spcBef>
                <a:spcPct val="20000"/>
              </a:spcBef>
              <a:spcAft>
                <a:spcPct val="0"/>
              </a:spcAft>
              <a:buFont typeface="Arial" pitchFamily="34" charset="0"/>
              <a:buChar char="»"/>
              <a:defRPr sz="2000">
                <a:solidFill>
                  <a:schemeClr val="tx2"/>
                </a:solidFill>
                <a:latin typeface="Arial" pitchFamily="34" charset="0"/>
              </a:defRPr>
            </a:lvl8pPr>
            <a:lvl9pPr marL="3886200" indent="-228600" eaLnBrk="0" fontAlgn="base" hangingPunct="0">
              <a:lnSpc>
                <a:spcPct val="95000"/>
              </a:lnSpc>
              <a:spcBef>
                <a:spcPct val="20000"/>
              </a:spcBef>
              <a:spcAft>
                <a:spcPct val="0"/>
              </a:spcAft>
              <a:buFont typeface="Arial" pitchFamily="34" charset="0"/>
              <a:buChar char="»"/>
              <a:defRPr sz="2000">
                <a:solidFill>
                  <a:schemeClr val="tx2"/>
                </a:solidFill>
                <a:latin typeface="Arial" pitchFamily="34" charset="0"/>
              </a:defRPr>
            </a:lvl9pPr>
          </a:lstStyle>
          <a:p>
            <a:pPr algn="ctr" eaLnBrk="1" hangingPunct="1">
              <a:lnSpc>
                <a:spcPct val="100000"/>
              </a:lnSpc>
              <a:spcBef>
                <a:spcPct val="0"/>
              </a:spcBef>
              <a:buSzTx/>
              <a:buFontTx/>
              <a:buNone/>
              <a:defRPr/>
            </a:pPr>
            <a:r>
              <a:rPr lang="fr-FR" altLang="fr-FR" sz="2800" dirty="0" smtClean="0">
                <a:solidFill>
                  <a:srgbClr val="990099"/>
                </a:solidFill>
                <a:effectLst>
                  <a:outerShdw blurRad="38100" dist="38100" dir="2700000" algn="tl">
                    <a:srgbClr val="000000">
                      <a:alpha val="43137"/>
                    </a:srgbClr>
                  </a:outerShdw>
                </a:effectLst>
              </a:rPr>
              <a:t>Évolution 1990-2014 par secteur pour le PRG </a:t>
            </a:r>
            <a:r>
              <a:rPr lang="fr-FR" altLang="fr-FR" sz="1800" dirty="0" smtClean="0">
                <a:solidFill>
                  <a:srgbClr val="990099"/>
                </a:solidFill>
                <a:effectLst>
                  <a:outerShdw blurRad="38100" dist="38100" dir="2700000" algn="tl">
                    <a:srgbClr val="000000">
                      <a:alpha val="43137"/>
                    </a:srgbClr>
                  </a:outerShdw>
                </a:effectLst>
              </a:rPr>
              <a:t>(hors biomasse)</a:t>
            </a:r>
            <a:endParaRPr lang="fr-FR" altLang="fr-FR" sz="2800" dirty="0" smtClean="0">
              <a:solidFill>
                <a:srgbClr val="990099"/>
              </a:solidFill>
              <a:effectLst>
                <a:outerShdw blurRad="38100" dist="38100" dir="2700000" algn="tl">
                  <a:srgbClr val="000000">
                    <a:alpha val="43137"/>
                  </a:srgbClr>
                </a:outerShdw>
              </a:effectLst>
            </a:endParaRPr>
          </a:p>
          <a:p>
            <a:pPr algn="ctr" eaLnBrk="1" hangingPunct="1">
              <a:lnSpc>
                <a:spcPct val="100000"/>
              </a:lnSpc>
              <a:spcBef>
                <a:spcPct val="0"/>
              </a:spcBef>
              <a:buSzTx/>
              <a:buFontTx/>
              <a:buNone/>
              <a:defRPr/>
            </a:pPr>
            <a:r>
              <a:rPr lang="fr-FR" altLang="fr-FR" sz="2800" dirty="0" smtClean="0">
                <a:solidFill>
                  <a:srgbClr val="990099"/>
                </a:solidFill>
                <a:effectLst>
                  <a:outerShdw blurRad="38100" dist="38100" dir="2700000" algn="tl">
                    <a:srgbClr val="000000">
                      <a:alpha val="43137"/>
                    </a:srgbClr>
                  </a:outerShdw>
                </a:effectLst>
              </a:rPr>
              <a:t>Émissions en Mt CO</a:t>
            </a:r>
            <a:r>
              <a:rPr lang="fr-FR" altLang="fr-FR" sz="2800" baseline="-25000" dirty="0" smtClean="0">
                <a:solidFill>
                  <a:srgbClr val="990099"/>
                </a:solidFill>
                <a:effectLst>
                  <a:outerShdw blurRad="38100" dist="38100" dir="2700000" algn="tl">
                    <a:srgbClr val="000000">
                      <a:alpha val="43137"/>
                    </a:srgbClr>
                  </a:outerShdw>
                </a:effectLst>
              </a:rPr>
              <a:t>2</a:t>
            </a:r>
            <a:endParaRPr lang="fr-FR" altLang="fr-FR" sz="2800" dirty="0" smtClean="0">
              <a:solidFill>
                <a:srgbClr val="990099"/>
              </a:solidFill>
              <a:effectLst>
                <a:outerShdw blurRad="38100" dist="38100" dir="2700000" algn="tl">
                  <a:srgbClr val="000000">
                    <a:alpha val="43137"/>
                  </a:srgbClr>
                </a:outerShdw>
              </a:effectLst>
            </a:endParaRPr>
          </a:p>
        </p:txBody>
      </p:sp>
      <p:sp>
        <p:nvSpPr>
          <p:cNvPr id="6" name="Rectangle 5"/>
          <p:cNvSpPr/>
          <p:nvPr/>
        </p:nvSpPr>
        <p:spPr bwMode="auto">
          <a:xfrm>
            <a:off x="5268913" y="1463712"/>
            <a:ext cx="1117600" cy="4383087"/>
          </a:xfrm>
          <a:prstGeom prst="rect">
            <a:avLst/>
          </a:prstGeom>
          <a:noFill/>
          <a:ln w="38100">
            <a:solidFill>
              <a:srgbClr val="FF0000"/>
            </a:solidFill>
            <a:round/>
            <a:headEnd/>
            <a:tailEnd/>
          </a:ln>
          <a:effectLst>
            <a:outerShdw blurRad="50800" dist="38100" dir="2700000" algn="tl" rotWithShape="0">
              <a:prstClr val="black">
                <a:alpha val="40000"/>
              </a:prstClr>
            </a:outerShdw>
          </a:effectLst>
        </p:spPr>
        <p:txBody>
          <a:bodyPr wrap="none" anchor="ctr"/>
          <a:lstStyle/>
          <a:p>
            <a:pPr algn="ctr">
              <a:defRPr/>
            </a:pPr>
            <a:endParaRPr lang="fr-FR" dirty="0">
              <a:latin typeface="Calibri" pitchFamily="34" charset="0"/>
            </a:endParaRPr>
          </a:p>
        </p:txBody>
      </p:sp>
    </p:spTree>
    <p:extLst>
      <p:ext uri="{BB962C8B-B14F-4D97-AF65-F5344CB8AC3E}">
        <p14:creationId xmlns:p14="http://schemas.microsoft.com/office/powerpoint/2010/main" val="1786000652"/>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58763" y="2935288"/>
            <a:ext cx="86010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271463" indent="-271463" algn="l" defTabSz="457200" rtl="0" eaLnBrk="0" fontAlgn="base" hangingPunct="0">
              <a:lnSpc>
                <a:spcPct val="95000"/>
              </a:lnSpc>
              <a:spcBef>
                <a:spcPts val="600"/>
              </a:spcBef>
              <a:spcAft>
                <a:spcPts val="600"/>
              </a:spcAft>
              <a:buClr>
                <a:srgbClr val="9A6FA9"/>
              </a:buClr>
              <a:buSzPct val="70000"/>
              <a:buFont typeface="Wingdings" pitchFamily="2" charset="2"/>
              <a:buChar char="n"/>
              <a:defRPr sz="1800" kern="1200">
                <a:solidFill>
                  <a:schemeClr val="bg1"/>
                </a:solidFill>
                <a:latin typeface="Arial" panose="020B0604020202020204" pitchFamily="34" charset="0"/>
                <a:ea typeface="+mn-ea"/>
                <a:cs typeface="Arial" panose="020B0604020202020204" pitchFamily="34" charset="0"/>
              </a:defRPr>
            </a:lvl1pPr>
            <a:lvl2pPr marL="719138" indent="-261938" algn="l" defTabSz="457200" rtl="0" eaLnBrk="0" fontAlgn="base" hangingPunct="0">
              <a:lnSpc>
                <a:spcPct val="95000"/>
              </a:lnSpc>
              <a:spcBef>
                <a:spcPts val="600"/>
              </a:spcBef>
              <a:spcAft>
                <a:spcPts val="600"/>
              </a:spcAft>
              <a:buClr>
                <a:schemeClr val="tx2"/>
              </a:buClr>
              <a:buSzPct val="70000"/>
              <a:buFont typeface="Wingdings" panose="05000000000000000000" pitchFamily="2" charset="2"/>
              <a:buChar char="n"/>
              <a:defRPr sz="1600" kern="1200">
                <a:solidFill>
                  <a:schemeClr val="bg1"/>
                </a:solidFill>
                <a:latin typeface="Arial" panose="020B0604020202020204" pitchFamily="34" charset="0"/>
                <a:ea typeface="+mn-ea"/>
                <a:cs typeface="Arial" panose="020B0604020202020204" pitchFamily="34" charset="0"/>
              </a:defRPr>
            </a:lvl2pPr>
            <a:lvl3pPr marL="1168400" indent="-254000" algn="l" defTabSz="457200" rtl="0" eaLnBrk="0" fontAlgn="base" hangingPunct="0">
              <a:lnSpc>
                <a:spcPct val="95000"/>
              </a:lnSpc>
              <a:spcBef>
                <a:spcPts val="600"/>
              </a:spcBef>
              <a:spcAft>
                <a:spcPts val="600"/>
              </a:spcAft>
              <a:buClr>
                <a:schemeClr val="accent2"/>
              </a:buClr>
              <a:buSzPct val="70000"/>
              <a:buFont typeface="Wingdings" panose="05000000000000000000" pitchFamily="2" charset="2"/>
              <a:buChar char="n"/>
              <a:defRPr sz="1200" kern="1200">
                <a:solidFill>
                  <a:schemeClr val="bg1"/>
                </a:solidFill>
                <a:latin typeface="Arial" panose="020B0604020202020204" pitchFamily="34" charset="0"/>
                <a:ea typeface="+mn-ea"/>
                <a:cs typeface="Arial" panose="020B0604020202020204" pitchFamily="34" charset="0"/>
              </a:defRPr>
            </a:lvl3pPr>
            <a:lvl4pPr marL="1600200" indent="-228600" algn="l" defTabSz="457200" rtl="0" eaLnBrk="0" fontAlgn="base" hangingPunct="0">
              <a:spcBef>
                <a:spcPct val="20000"/>
              </a:spcBef>
              <a:spcAft>
                <a:spcPct val="0"/>
              </a:spcAft>
              <a:buSzPct val="70000"/>
              <a:buFont typeface="Arial"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spcBef>
                <a:spcPct val="20000"/>
              </a:spcBef>
              <a:spcAft>
                <a:spcPct val="0"/>
              </a:spcAft>
              <a:buSzPct val="70000"/>
              <a:buFont typeface="Arial"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914400">
              <a:lnSpc>
                <a:spcPct val="90000"/>
              </a:lnSpc>
              <a:buFont typeface="Monotype Sorts" charset="2"/>
              <a:buNone/>
              <a:defRPr/>
            </a:pPr>
            <a:r>
              <a:rPr lang="fr-FR" altLang="fr-FR" sz="6600" dirty="0" smtClean="0">
                <a:solidFill>
                  <a:srgbClr val="990099"/>
                </a:solidFill>
                <a:effectLst>
                  <a:outerShdw blurRad="38100" dist="38100" dir="2700000" algn="tl">
                    <a:srgbClr val="000000"/>
                  </a:outerShdw>
                </a:effectLst>
                <a:latin typeface="+mj-lt"/>
              </a:rPr>
              <a:t>Les effets sur la santé</a:t>
            </a: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07963" y="498274"/>
            <a:ext cx="8601075" cy="841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7500" lnSpcReduction="20000"/>
          </a:bodyPr>
          <a:lstStyle>
            <a:lvl1pPr marL="271463" indent="-271463" algn="l" defTabSz="457200" rtl="0" eaLnBrk="0" fontAlgn="base" hangingPunct="0">
              <a:lnSpc>
                <a:spcPct val="95000"/>
              </a:lnSpc>
              <a:spcBef>
                <a:spcPts val="600"/>
              </a:spcBef>
              <a:spcAft>
                <a:spcPts val="600"/>
              </a:spcAft>
              <a:buClr>
                <a:srgbClr val="9A6FA9"/>
              </a:buClr>
              <a:buSzPct val="70000"/>
              <a:buFont typeface="Wingdings" pitchFamily="2" charset="2"/>
              <a:buChar char="n"/>
              <a:defRPr sz="1800" kern="1200">
                <a:solidFill>
                  <a:schemeClr val="bg1"/>
                </a:solidFill>
                <a:latin typeface="Arial" panose="020B0604020202020204" pitchFamily="34" charset="0"/>
                <a:ea typeface="+mn-ea"/>
                <a:cs typeface="Arial" panose="020B0604020202020204" pitchFamily="34" charset="0"/>
              </a:defRPr>
            </a:lvl1pPr>
            <a:lvl2pPr marL="719138" indent="-261938" algn="l" defTabSz="457200" rtl="0" eaLnBrk="0" fontAlgn="base" hangingPunct="0">
              <a:lnSpc>
                <a:spcPct val="95000"/>
              </a:lnSpc>
              <a:spcBef>
                <a:spcPts val="600"/>
              </a:spcBef>
              <a:spcAft>
                <a:spcPts val="600"/>
              </a:spcAft>
              <a:buClr>
                <a:schemeClr val="tx2"/>
              </a:buClr>
              <a:buSzPct val="70000"/>
              <a:buFont typeface="Wingdings" panose="05000000000000000000" pitchFamily="2" charset="2"/>
              <a:buChar char="n"/>
              <a:defRPr sz="1600" kern="1200">
                <a:solidFill>
                  <a:schemeClr val="bg1"/>
                </a:solidFill>
                <a:latin typeface="Arial" panose="020B0604020202020204" pitchFamily="34" charset="0"/>
                <a:ea typeface="+mn-ea"/>
                <a:cs typeface="Arial" panose="020B0604020202020204" pitchFamily="34" charset="0"/>
              </a:defRPr>
            </a:lvl2pPr>
            <a:lvl3pPr marL="1168400" indent="-254000" algn="l" defTabSz="457200" rtl="0" eaLnBrk="0" fontAlgn="base" hangingPunct="0">
              <a:lnSpc>
                <a:spcPct val="95000"/>
              </a:lnSpc>
              <a:spcBef>
                <a:spcPts val="600"/>
              </a:spcBef>
              <a:spcAft>
                <a:spcPts val="600"/>
              </a:spcAft>
              <a:buClr>
                <a:schemeClr val="accent2"/>
              </a:buClr>
              <a:buSzPct val="70000"/>
              <a:buFont typeface="Wingdings" panose="05000000000000000000" pitchFamily="2" charset="2"/>
              <a:buChar char="n"/>
              <a:defRPr sz="1200" kern="1200">
                <a:solidFill>
                  <a:schemeClr val="bg1"/>
                </a:solidFill>
                <a:latin typeface="Arial" panose="020B0604020202020204" pitchFamily="34" charset="0"/>
                <a:ea typeface="+mn-ea"/>
                <a:cs typeface="Arial" panose="020B0604020202020204" pitchFamily="34" charset="0"/>
              </a:defRPr>
            </a:lvl3pPr>
            <a:lvl4pPr marL="1600200" indent="-228600" algn="l" defTabSz="457200" rtl="0" eaLnBrk="0" fontAlgn="base" hangingPunct="0">
              <a:spcBef>
                <a:spcPct val="20000"/>
              </a:spcBef>
              <a:spcAft>
                <a:spcPct val="0"/>
              </a:spcAft>
              <a:buSzPct val="70000"/>
              <a:buFont typeface="Arial"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spcBef>
                <a:spcPct val="20000"/>
              </a:spcBef>
              <a:spcAft>
                <a:spcPct val="0"/>
              </a:spcAft>
              <a:buSzPct val="70000"/>
              <a:buFont typeface="Arial"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914400">
              <a:lnSpc>
                <a:spcPct val="90000"/>
              </a:lnSpc>
              <a:buFont typeface="Monotype Sorts" charset="2"/>
              <a:buNone/>
              <a:defRPr/>
            </a:pPr>
            <a:r>
              <a:rPr lang="fr-FR" altLang="fr-FR" sz="4400" dirty="0" smtClean="0">
                <a:solidFill>
                  <a:srgbClr val="990099"/>
                </a:solidFill>
                <a:effectLst>
                  <a:outerShdw blurRad="38100" dist="38100" dir="2700000" algn="tl">
                    <a:srgbClr val="000000"/>
                  </a:outerShdw>
                </a:effectLst>
                <a:latin typeface="+mj-lt"/>
              </a:rPr>
              <a:t>Effet à court terme/long terme des polluants </a:t>
            </a:r>
            <a:br>
              <a:rPr lang="fr-FR" altLang="fr-FR" sz="4400" dirty="0" smtClean="0">
                <a:solidFill>
                  <a:srgbClr val="990099"/>
                </a:solidFill>
                <a:effectLst>
                  <a:outerShdw blurRad="38100" dist="38100" dir="2700000" algn="tl">
                    <a:srgbClr val="000000"/>
                  </a:outerShdw>
                </a:effectLst>
                <a:latin typeface="+mj-lt"/>
              </a:rPr>
            </a:br>
            <a:r>
              <a:rPr lang="fr-FR" altLang="fr-FR" sz="4400" dirty="0" smtClean="0">
                <a:solidFill>
                  <a:srgbClr val="990099"/>
                </a:solidFill>
                <a:effectLst>
                  <a:outerShdw blurRad="38100" dist="38100" dir="2700000" algn="tl">
                    <a:srgbClr val="000000"/>
                  </a:outerShdw>
                </a:effectLst>
                <a:latin typeface="+mj-lt"/>
              </a:rPr>
              <a:t>sur la santé</a:t>
            </a:r>
          </a:p>
        </p:txBody>
      </p:sp>
      <p:sp>
        <p:nvSpPr>
          <p:cNvPr id="5" name="Rectangle 3"/>
          <p:cNvSpPr>
            <a:spLocks noChangeArrowheads="1"/>
          </p:cNvSpPr>
          <p:nvPr/>
        </p:nvSpPr>
        <p:spPr bwMode="auto">
          <a:xfrm>
            <a:off x="504825" y="1719799"/>
            <a:ext cx="8239125" cy="4500697"/>
          </a:xfrm>
          <a:prstGeom prst="rect">
            <a:avLst/>
          </a:prstGeom>
          <a:noFill/>
          <a:ln>
            <a:noFill/>
          </a:ln>
          <a:effectLst/>
          <a:extLst/>
        </p:spPr>
        <p:txBody>
          <a:bodyPr/>
          <a:lstStyle>
            <a:lvl1pPr>
              <a:defRPr sz="2400">
                <a:solidFill>
                  <a:schemeClr val="tx1"/>
                </a:solidFill>
                <a:latin typeface="Times New Roman" pitchFamily="18" charset="0"/>
              </a:defRPr>
            </a:lvl1pPr>
            <a:lvl2pPr marL="862013" indent="-285750">
              <a:defRPr sz="2400">
                <a:solidFill>
                  <a:schemeClr val="tx1"/>
                </a:solidFill>
                <a:latin typeface="Times New Roman" pitchFamily="18" charset="0"/>
              </a:defRPr>
            </a:lvl2pPr>
            <a:lvl3pPr marL="1281113" indent="-228600">
              <a:defRPr sz="2400">
                <a:solidFill>
                  <a:schemeClr val="tx1"/>
                </a:solidFill>
                <a:latin typeface="Times New Roman" pitchFamily="18" charset="0"/>
              </a:defRPr>
            </a:lvl3pPr>
            <a:lvl4pPr marL="1700213" indent="-228600">
              <a:defRPr sz="2400">
                <a:solidFill>
                  <a:schemeClr val="tx1"/>
                </a:solidFill>
                <a:latin typeface="Times New Roman" pitchFamily="18" charset="0"/>
              </a:defRPr>
            </a:lvl4pPr>
            <a:lvl5pPr marL="2119313" indent="-228600">
              <a:defRPr sz="2400">
                <a:solidFill>
                  <a:schemeClr val="tx1"/>
                </a:solidFill>
                <a:latin typeface="Times New Roman" pitchFamily="18" charset="0"/>
              </a:defRPr>
            </a:lvl5pPr>
            <a:lvl6pPr marL="2576513" indent="-228600" fontAlgn="base">
              <a:spcBef>
                <a:spcPct val="0"/>
              </a:spcBef>
              <a:spcAft>
                <a:spcPct val="0"/>
              </a:spcAft>
              <a:defRPr sz="2400">
                <a:solidFill>
                  <a:schemeClr val="tx1"/>
                </a:solidFill>
                <a:latin typeface="Times New Roman" pitchFamily="18" charset="0"/>
              </a:defRPr>
            </a:lvl6pPr>
            <a:lvl7pPr marL="3033713" indent="-228600" fontAlgn="base">
              <a:spcBef>
                <a:spcPct val="0"/>
              </a:spcBef>
              <a:spcAft>
                <a:spcPct val="0"/>
              </a:spcAft>
              <a:defRPr sz="2400">
                <a:solidFill>
                  <a:schemeClr val="tx1"/>
                </a:solidFill>
                <a:latin typeface="Times New Roman" pitchFamily="18" charset="0"/>
              </a:defRPr>
            </a:lvl7pPr>
            <a:lvl8pPr marL="3490913" indent="-228600" fontAlgn="base">
              <a:spcBef>
                <a:spcPct val="0"/>
              </a:spcBef>
              <a:spcAft>
                <a:spcPct val="0"/>
              </a:spcAft>
              <a:defRPr sz="2400">
                <a:solidFill>
                  <a:schemeClr val="tx1"/>
                </a:solidFill>
                <a:latin typeface="Times New Roman" pitchFamily="18" charset="0"/>
              </a:defRPr>
            </a:lvl8pPr>
            <a:lvl9pPr marL="3948113" indent="-228600" fontAlgn="base">
              <a:spcBef>
                <a:spcPct val="0"/>
              </a:spcBef>
              <a:spcAft>
                <a:spcPct val="0"/>
              </a:spcAft>
              <a:defRPr sz="2400">
                <a:solidFill>
                  <a:schemeClr val="tx1"/>
                </a:solidFill>
                <a:latin typeface="Times New Roman" pitchFamily="18" charset="0"/>
              </a:defRPr>
            </a:lvl9pPr>
          </a:lstStyle>
          <a:p>
            <a:pPr marL="571500" indent="-571500" defTabSz="449263">
              <a:spcBef>
                <a:spcPct val="20000"/>
              </a:spcBef>
              <a:buClr>
                <a:schemeClr val="accent3">
                  <a:lumMod val="75000"/>
                </a:schemeClr>
              </a:buClr>
              <a:buSzPct val="100000"/>
              <a:buFont typeface="Wingdings" panose="05000000000000000000" pitchFamily="2" charset="2"/>
              <a:buChar char="v"/>
              <a:defRPr/>
            </a:pPr>
            <a:r>
              <a:rPr lang="fr-FR" dirty="0">
                <a:solidFill>
                  <a:srgbClr val="000000"/>
                </a:solidFill>
                <a:latin typeface="HLAIM I+ Trebuchet MS"/>
              </a:rPr>
              <a:t>Les effets sanitaires sont beaucoup mieux connus grâce </a:t>
            </a:r>
            <a:r>
              <a:rPr lang="fr-FR" dirty="0" smtClean="0">
                <a:solidFill>
                  <a:srgbClr val="000000"/>
                </a:solidFill>
                <a:latin typeface="HLAIM I+ Trebuchet MS"/>
              </a:rPr>
              <a:t>à des </a:t>
            </a:r>
            <a:r>
              <a:rPr lang="fr-FR" dirty="0">
                <a:solidFill>
                  <a:srgbClr val="000000"/>
                </a:solidFill>
                <a:latin typeface="HLAIM I+ Trebuchet MS"/>
              </a:rPr>
              <a:t>études épidémiologiques puissantes s’appuyant sur </a:t>
            </a:r>
            <a:r>
              <a:rPr lang="fr-FR" dirty="0" smtClean="0">
                <a:solidFill>
                  <a:srgbClr val="000000"/>
                </a:solidFill>
                <a:latin typeface="HLAIM I+ Trebuchet MS"/>
              </a:rPr>
              <a:t>des effectifs </a:t>
            </a:r>
            <a:r>
              <a:rPr lang="fr-FR" dirty="0">
                <a:solidFill>
                  <a:srgbClr val="000000"/>
                </a:solidFill>
                <a:latin typeface="HLAIM I+ Trebuchet MS"/>
              </a:rPr>
              <a:t>importants.</a:t>
            </a:r>
            <a:endParaRPr lang="fr-FR" altLang="fr-FR" dirty="0" smtClean="0">
              <a:solidFill>
                <a:schemeClr val="tx1">
                  <a:lumMod val="75000"/>
                  <a:lumOff val="25000"/>
                </a:schemeClr>
              </a:solidFill>
              <a:latin typeface="Arial" pitchFamily="34" charset="0"/>
              <a:cs typeface="Lucida Sans Unicode" pitchFamily="34" charset="0"/>
            </a:endParaRPr>
          </a:p>
          <a:p>
            <a:pPr marL="571500" indent="-571500" defTabSz="449263">
              <a:spcBef>
                <a:spcPct val="20000"/>
              </a:spcBef>
              <a:buClr>
                <a:schemeClr val="accent3">
                  <a:lumMod val="75000"/>
                </a:schemeClr>
              </a:buClr>
              <a:buSzPct val="100000"/>
              <a:buFont typeface="Wingdings" panose="05000000000000000000" pitchFamily="2" charset="2"/>
              <a:buChar char="v"/>
              <a:defRPr/>
            </a:pPr>
            <a:r>
              <a:rPr lang="fr-FR" altLang="fr-FR" sz="2800" dirty="0" smtClean="0">
                <a:solidFill>
                  <a:schemeClr val="tx1">
                    <a:lumMod val="75000"/>
                    <a:lumOff val="25000"/>
                  </a:schemeClr>
                </a:solidFill>
                <a:latin typeface="Arial" pitchFamily="34" charset="0"/>
                <a:cs typeface="Lucida Sans Unicode" pitchFamily="34" charset="0"/>
              </a:rPr>
              <a:t> </a:t>
            </a:r>
            <a:r>
              <a:rPr lang="fr-FR" altLang="fr-FR" dirty="0" smtClean="0">
                <a:solidFill>
                  <a:schemeClr val="tx1">
                    <a:lumMod val="75000"/>
                    <a:lumOff val="25000"/>
                  </a:schemeClr>
                </a:solidFill>
                <a:latin typeface="Arial" pitchFamily="34" charset="0"/>
                <a:cs typeface="Lucida Sans Unicode" pitchFamily="34" charset="0"/>
              </a:rPr>
              <a:t>« En termes d’effets sur la santé, le niveau moyen annuel de pollution, notamment particulaire, a un impact plus important que celui des pics de pollution et</a:t>
            </a:r>
            <a:r>
              <a:rPr lang="fr-FR" altLang="fr-FR" b="1" dirty="0" smtClean="0">
                <a:solidFill>
                  <a:schemeClr val="tx1">
                    <a:lumMod val="75000"/>
                    <a:lumOff val="25000"/>
                  </a:schemeClr>
                </a:solidFill>
                <a:latin typeface="Arial" pitchFamily="34" charset="0"/>
                <a:cs typeface="Lucida Sans Unicode" pitchFamily="34" charset="0"/>
              </a:rPr>
              <a:t> les effets chroniques rendent compte de 90% de la morbidité et mortalité observées »</a:t>
            </a:r>
          </a:p>
          <a:p>
            <a:pPr marL="571500" indent="-571500" defTabSz="449263">
              <a:spcBef>
                <a:spcPct val="20000"/>
              </a:spcBef>
              <a:buClr>
                <a:schemeClr val="accent3">
                  <a:lumMod val="75000"/>
                </a:schemeClr>
              </a:buClr>
              <a:buSzPct val="100000"/>
              <a:buFont typeface="Wingdings" panose="05000000000000000000" pitchFamily="2" charset="2"/>
              <a:buChar char="v"/>
              <a:defRPr/>
            </a:pPr>
            <a:r>
              <a:rPr lang="fr-FR" dirty="0" smtClean="0"/>
              <a:t> Il est démontré </a:t>
            </a:r>
            <a:r>
              <a:rPr lang="fr-FR" dirty="0"/>
              <a:t>que c’est en </a:t>
            </a:r>
            <a:r>
              <a:rPr lang="fr-FR" dirty="0" smtClean="0"/>
              <a:t>réduisant cette </a:t>
            </a:r>
            <a:r>
              <a:rPr lang="fr-FR" dirty="0"/>
              <a:t>pollution de fond que l’on est le plus efficace </a:t>
            </a:r>
            <a:r>
              <a:rPr lang="fr-FR" dirty="0" smtClean="0"/>
              <a:t>pour éviter </a:t>
            </a:r>
            <a:r>
              <a:rPr lang="fr-FR" dirty="0"/>
              <a:t>ou réduire la fréquence des épisodes de « pics </a:t>
            </a:r>
            <a:r>
              <a:rPr lang="fr-FR" dirty="0" smtClean="0"/>
              <a:t>»</a:t>
            </a:r>
            <a:endParaRPr lang="fr-FR" altLang="fr-FR" b="1" dirty="0" smtClean="0">
              <a:solidFill>
                <a:schemeClr val="tx1">
                  <a:lumMod val="75000"/>
                  <a:lumOff val="25000"/>
                </a:schemeClr>
              </a:solidFill>
              <a:latin typeface="Arial" pitchFamily="34" charset="0"/>
              <a:cs typeface="Lucida Sans Unicode" pitchFamily="34" charset="0"/>
            </a:endParaRPr>
          </a:p>
        </p:txBody>
      </p:sp>
      <p:sp>
        <p:nvSpPr>
          <p:cNvPr id="6" name="Rectangle 1"/>
          <p:cNvSpPr>
            <a:spLocks noChangeArrowheads="1"/>
          </p:cNvSpPr>
          <p:nvPr/>
        </p:nvSpPr>
        <p:spPr bwMode="auto">
          <a:xfrm>
            <a:off x="207963" y="6384925"/>
            <a:ext cx="52006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ts val="600"/>
              </a:spcBef>
              <a:spcAft>
                <a:spcPts val="600"/>
              </a:spcAft>
              <a:buClr>
                <a:srgbClr val="9A6FA9"/>
              </a:buClr>
              <a:buSzPct val="70000"/>
              <a:buFont typeface="Wingdings" panose="05000000000000000000" pitchFamily="2" charset="2"/>
              <a:buChar char="n"/>
              <a:defRPr>
                <a:solidFill>
                  <a:schemeClr val="bg1"/>
                </a:solidFill>
                <a:latin typeface="Arial" panose="020B0604020202020204" pitchFamily="34" charset="0"/>
                <a:cs typeface="Arial" panose="020B0604020202020204" pitchFamily="34" charset="0"/>
              </a:defRPr>
            </a:lvl1pPr>
            <a:lvl2pPr marL="742950" indent="-285750" eaLnBrk="0" hangingPunct="0">
              <a:lnSpc>
                <a:spcPct val="95000"/>
              </a:lnSpc>
              <a:spcBef>
                <a:spcPts val="600"/>
              </a:spcBef>
              <a:spcAft>
                <a:spcPts val="600"/>
              </a:spcAft>
              <a:buClr>
                <a:schemeClr val="tx2"/>
              </a:buClr>
              <a:buSzPct val="70000"/>
              <a:buFont typeface="Wingdings" panose="05000000000000000000" pitchFamily="2" charset="2"/>
              <a:buChar char="n"/>
              <a:defRPr sz="1600">
                <a:solidFill>
                  <a:schemeClr val="bg1"/>
                </a:solidFill>
                <a:latin typeface="Arial" panose="020B0604020202020204" pitchFamily="34" charset="0"/>
                <a:cs typeface="Arial" panose="020B0604020202020204" pitchFamily="34" charset="0"/>
              </a:defRPr>
            </a:lvl2pPr>
            <a:lvl3pPr marL="1143000" indent="-228600" eaLnBrk="0" hangingPunct="0">
              <a:lnSpc>
                <a:spcPct val="95000"/>
              </a:lnSpc>
              <a:spcBef>
                <a:spcPts val="600"/>
              </a:spcBef>
              <a:spcAft>
                <a:spcPts val="600"/>
              </a:spcAft>
              <a:buClr>
                <a:schemeClr val="accent2"/>
              </a:buClr>
              <a:buSzPct val="70000"/>
              <a:buFont typeface="Wingdings" panose="05000000000000000000" pitchFamily="2" charset="2"/>
              <a:buChar char="n"/>
              <a:defRPr sz="1400">
                <a:solidFill>
                  <a:schemeClr val="bg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spcAft>
                <a:spcPct val="0"/>
              </a:spcAft>
              <a:buClrTx/>
              <a:buSzTx/>
              <a:buFontTx/>
              <a:buNone/>
            </a:pPr>
            <a:r>
              <a:rPr lang="fr-FR" altLang="fr-FR" sz="1400" dirty="0" err="1" smtClean="0">
                <a:solidFill>
                  <a:schemeClr val="tx1"/>
                </a:solidFill>
              </a:rPr>
              <a:t>Charpin</a:t>
            </a:r>
            <a:r>
              <a:rPr lang="fr-FR" altLang="fr-FR" sz="1400" dirty="0" smtClean="0">
                <a:solidFill>
                  <a:schemeClr val="tx1"/>
                </a:solidFill>
              </a:rPr>
              <a:t> D </a:t>
            </a:r>
            <a:r>
              <a:rPr lang="fr-FR" altLang="fr-FR" sz="1400" i="1" dirty="0" smtClean="0">
                <a:solidFill>
                  <a:schemeClr val="tx1"/>
                </a:solidFill>
              </a:rPr>
              <a:t>et al. </a:t>
            </a:r>
            <a:r>
              <a:rPr lang="fr-FR" altLang="fr-FR" sz="1400" i="1" dirty="0" err="1" smtClean="0">
                <a:solidFill>
                  <a:schemeClr val="tx1"/>
                </a:solidFill>
              </a:rPr>
              <a:t>Rev</a:t>
            </a:r>
            <a:r>
              <a:rPr lang="fr-FR" altLang="fr-FR" sz="1400" i="1" dirty="0" smtClean="0">
                <a:solidFill>
                  <a:schemeClr val="tx1"/>
                </a:solidFill>
              </a:rPr>
              <a:t> Mal </a:t>
            </a:r>
            <a:r>
              <a:rPr lang="fr-FR" altLang="fr-FR" sz="1400" i="1" dirty="0" err="1" smtClean="0">
                <a:solidFill>
                  <a:schemeClr val="tx1"/>
                </a:solidFill>
              </a:rPr>
              <a:t>Respir</a:t>
            </a:r>
            <a:r>
              <a:rPr lang="fr-FR" altLang="fr-FR" sz="1400" i="1" dirty="0" smtClean="0">
                <a:solidFill>
                  <a:schemeClr val="tx1"/>
                </a:solidFill>
              </a:rPr>
              <a:t>. </a:t>
            </a:r>
            <a:r>
              <a:rPr lang="fr-FR" altLang="fr-FR" sz="1400" dirty="0" smtClean="0">
                <a:solidFill>
                  <a:schemeClr val="tx1"/>
                </a:solidFill>
              </a:rPr>
              <a:t>2016;33:484-508 </a:t>
            </a:r>
            <a:endParaRPr lang="fr-FR" altLang="fr-FR" sz="1400" dirty="0">
              <a:solidFill>
                <a:schemeClr val="tx1"/>
              </a:solidFill>
            </a:endParaRP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e 4"/>
          <p:cNvGrpSpPr>
            <a:grpSpLocks/>
          </p:cNvGrpSpPr>
          <p:nvPr/>
        </p:nvGrpSpPr>
        <p:grpSpPr bwMode="auto">
          <a:xfrm>
            <a:off x="207964" y="201880"/>
            <a:ext cx="8829675" cy="6088960"/>
            <a:chOff x="207921" y="237729"/>
            <a:chExt cx="8830102" cy="6089084"/>
          </a:xfrm>
        </p:grpSpPr>
        <p:pic>
          <p:nvPicPr>
            <p:cNvPr id="28676" name="Image 1"/>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a:stretch/>
          </p:blipFill>
          <p:spPr bwMode="auto">
            <a:xfrm rot="16200000">
              <a:off x="2182550" y="-1736900"/>
              <a:ext cx="4880844" cy="8830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ZoneTexte 2"/>
            <p:cNvSpPr txBox="1">
              <a:spLocks noChangeArrowheads="1"/>
            </p:cNvSpPr>
            <p:nvPr/>
          </p:nvSpPr>
          <p:spPr bwMode="auto">
            <a:xfrm>
              <a:off x="2855583" y="2328712"/>
              <a:ext cx="6045961" cy="399810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ts val="600"/>
                </a:spcBef>
                <a:spcAft>
                  <a:spcPts val="600"/>
                </a:spcAft>
                <a:buClr>
                  <a:srgbClr val="9A6FA9"/>
                </a:buClr>
                <a:buSzPct val="70000"/>
                <a:buFont typeface="Wingdings" panose="05000000000000000000" pitchFamily="2" charset="2"/>
                <a:buChar char="n"/>
                <a:defRPr>
                  <a:solidFill>
                    <a:schemeClr val="bg1"/>
                  </a:solidFill>
                  <a:latin typeface="Arial" panose="020B0604020202020204" pitchFamily="34" charset="0"/>
                  <a:cs typeface="Arial" panose="020B0604020202020204" pitchFamily="34" charset="0"/>
                </a:defRPr>
              </a:lvl1pPr>
              <a:lvl2pPr marL="742950" indent="-285750" eaLnBrk="0" hangingPunct="0">
                <a:lnSpc>
                  <a:spcPct val="95000"/>
                </a:lnSpc>
                <a:spcBef>
                  <a:spcPts val="600"/>
                </a:spcBef>
                <a:spcAft>
                  <a:spcPts val="600"/>
                </a:spcAft>
                <a:buClr>
                  <a:schemeClr val="tx2"/>
                </a:buClr>
                <a:buSzPct val="70000"/>
                <a:buFont typeface="Wingdings" panose="05000000000000000000" pitchFamily="2" charset="2"/>
                <a:buChar char="n"/>
                <a:defRPr sz="1600">
                  <a:solidFill>
                    <a:schemeClr val="bg1"/>
                  </a:solidFill>
                  <a:latin typeface="Arial" panose="020B0604020202020204" pitchFamily="34" charset="0"/>
                  <a:cs typeface="Arial" panose="020B0604020202020204" pitchFamily="34" charset="0"/>
                </a:defRPr>
              </a:lvl2pPr>
              <a:lvl3pPr marL="1143000" indent="-228600" eaLnBrk="0" hangingPunct="0">
                <a:lnSpc>
                  <a:spcPct val="95000"/>
                </a:lnSpc>
                <a:spcBef>
                  <a:spcPts val="600"/>
                </a:spcBef>
                <a:spcAft>
                  <a:spcPts val="600"/>
                </a:spcAft>
                <a:buClr>
                  <a:schemeClr val="accent2"/>
                </a:buClr>
                <a:buSzPct val="70000"/>
                <a:buFont typeface="Wingdings" panose="05000000000000000000" pitchFamily="2" charset="2"/>
                <a:buChar char="n"/>
                <a:defRPr sz="1400">
                  <a:solidFill>
                    <a:schemeClr val="bg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just" eaLnBrk="1" hangingPunct="1">
                <a:lnSpc>
                  <a:spcPct val="90000"/>
                </a:lnSpc>
                <a:spcBef>
                  <a:spcPct val="0"/>
                </a:spcBef>
                <a:spcAft>
                  <a:spcPct val="0"/>
                </a:spcAft>
                <a:buClrTx/>
                <a:buSzTx/>
                <a:buFontTx/>
                <a:buNone/>
              </a:pPr>
              <a:r>
                <a:rPr lang="en-US" altLang="fr-FR" sz="1400" dirty="0">
                  <a:solidFill>
                    <a:prstClr val="black"/>
                  </a:solidFill>
                  <a:latin typeface="Times New Roman" panose="02020603050405020304" pitchFamily="18" charset="0"/>
                  <a:cs typeface="Times New Roman" panose="02020603050405020304" pitchFamily="18" charset="0"/>
                </a:rPr>
                <a:t>Exposure to particulate air pollution is known to have negative impacts on human health. Long-term exposure to anthropogenic particulate matter is associated with the equivalent of around 29,000 deaths a year in the UK. However, short-lived air pollution episodes on the order of a few days are also associated with increased daily mortality and emergency hospital admissions for respiratory and cardiovascular conditions. The UK experienced widespread high levels of particulate air pollution in March–April 2014; observations of hourly mean PM</a:t>
              </a:r>
              <a:r>
                <a:rPr lang="en-US" altLang="fr-FR" sz="1400" baseline="-25000" dirty="0">
                  <a:solidFill>
                    <a:prstClr val="black"/>
                  </a:solidFill>
                  <a:latin typeface="Times New Roman" panose="02020603050405020304" pitchFamily="18" charset="0"/>
                  <a:cs typeface="Times New Roman" panose="02020603050405020304" pitchFamily="18" charset="0"/>
                </a:rPr>
                <a:t>2.5</a:t>
              </a:r>
              <a:r>
                <a:rPr lang="en-US" altLang="fr-FR" sz="1400" dirty="0">
                  <a:solidFill>
                    <a:prstClr val="black"/>
                  </a:solidFill>
                  <a:latin typeface="Times New Roman" panose="02020603050405020304" pitchFamily="18" charset="0"/>
                  <a:cs typeface="Times New Roman" panose="02020603050405020304" pitchFamily="18" charset="0"/>
                </a:rPr>
                <a:t> concentrations reached up to 83 </a:t>
              </a:r>
              <a:r>
                <a:rPr lang="en-US" altLang="fr-FR" sz="1400" dirty="0" err="1">
                  <a:solidFill>
                    <a:prstClr val="black"/>
                  </a:solidFill>
                  <a:latin typeface="Times New Roman" panose="02020603050405020304" pitchFamily="18" charset="0"/>
                  <a:cs typeface="Times New Roman" panose="02020603050405020304" pitchFamily="18" charset="0"/>
                </a:rPr>
                <a:t>μg</a:t>
              </a:r>
              <a:r>
                <a:rPr lang="en-US" altLang="fr-FR" sz="1400" dirty="0">
                  <a:solidFill>
                    <a:prstClr val="black"/>
                  </a:solidFill>
                  <a:latin typeface="Times New Roman" panose="02020603050405020304" pitchFamily="18" charset="0"/>
                  <a:cs typeface="Times New Roman" panose="02020603050405020304" pitchFamily="18" charset="0"/>
                </a:rPr>
                <a:t> m</a:t>
              </a:r>
              <a:r>
                <a:rPr lang="en-US" altLang="fr-FR" sz="1400" baseline="30000" dirty="0">
                  <a:solidFill>
                    <a:prstClr val="black"/>
                  </a:solidFill>
                  <a:latin typeface="Times New Roman" panose="02020603050405020304" pitchFamily="18" charset="0"/>
                  <a:cs typeface="Times New Roman" panose="02020603050405020304" pitchFamily="18" charset="0"/>
                </a:rPr>
                <a:t>− 3</a:t>
              </a:r>
              <a:r>
                <a:rPr lang="en-US" altLang="fr-FR" sz="1400" dirty="0">
                  <a:solidFill>
                    <a:prstClr val="black"/>
                  </a:solidFill>
                  <a:latin typeface="Times New Roman" panose="02020603050405020304" pitchFamily="18" charset="0"/>
                  <a:cs typeface="Times New Roman" panose="02020603050405020304" pitchFamily="18" charset="0"/>
                </a:rPr>
                <a:t> at urban background sites. We performed an exposure and health impact assessment of</a:t>
              </a:r>
              <a:r>
                <a:rPr lang="en-US" altLang="fr-FR" sz="1600" b="1" dirty="0">
                  <a:solidFill>
                    <a:srgbClr val="FF0000"/>
                  </a:solidFill>
                  <a:latin typeface="Times New Roman" panose="02020603050405020304" pitchFamily="18" charset="0"/>
                  <a:cs typeface="Times New Roman" panose="02020603050405020304" pitchFamily="18" charset="0"/>
                </a:rPr>
                <a:t> the spring air pollution, focusing on two episodes with the highest concentrations of PM</a:t>
              </a:r>
              <a:r>
                <a:rPr lang="en-US" altLang="fr-FR" sz="1600" b="1" baseline="-25000" dirty="0">
                  <a:solidFill>
                    <a:srgbClr val="FF0000"/>
                  </a:solidFill>
                  <a:latin typeface="Times New Roman" panose="02020603050405020304" pitchFamily="18" charset="0"/>
                  <a:cs typeface="Times New Roman" panose="02020603050405020304" pitchFamily="18" charset="0"/>
                </a:rPr>
                <a:t>2.5</a:t>
              </a:r>
              <a:r>
                <a:rPr lang="en-US" altLang="fr-FR" sz="1600" b="1" dirty="0">
                  <a:solidFill>
                    <a:srgbClr val="FF0000"/>
                  </a:solidFill>
                  <a:latin typeface="Times New Roman" panose="02020603050405020304" pitchFamily="18" charset="0"/>
                  <a:cs typeface="Times New Roman" panose="02020603050405020304" pitchFamily="18" charset="0"/>
                </a:rPr>
                <a:t> </a:t>
              </a:r>
              <a:r>
                <a:rPr lang="en-US" altLang="fr-FR" sz="1400" dirty="0">
                  <a:solidFill>
                    <a:prstClr val="black"/>
                  </a:solidFill>
                  <a:latin typeface="Times New Roman" panose="02020603050405020304" pitchFamily="18" charset="0"/>
                  <a:cs typeface="Times New Roman" panose="02020603050405020304" pitchFamily="18" charset="0"/>
                </a:rPr>
                <a:t>(12–14 March and 28 March–3 April 2014). Across these two episodes of elevated air pollution, </a:t>
              </a:r>
              <a:r>
                <a:rPr lang="en-US" altLang="fr-FR" sz="1600" b="1" dirty="0" err="1">
                  <a:solidFill>
                    <a:srgbClr val="FF0000"/>
                  </a:solidFill>
                  <a:latin typeface="Times New Roman" panose="02020603050405020304" pitchFamily="18" charset="0"/>
                  <a:cs typeface="Times New Roman" panose="02020603050405020304" pitchFamily="18" charset="0"/>
                </a:rPr>
                <a:t>totalling</a:t>
              </a:r>
              <a:r>
                <a:rPr lang="en-US" altLang="fr-FR" sz="1600" b="1" dirty="0">
                  <a:solidFill>
                    <a:srgbClr val="FF0000"/>
                  </a:solidFill>
                  <a:latin typeface="Times New Roman" panose="02020603050405020304" pitchFamily="18" charset="0"/>
                  <a:cs typeface="Times New Roman" panose="02020603050405020304" pitchFamily="18" charset="0"/>
                </a:rPr>
                <a:t> 10 days</a:t>
              </a:r>
              <a:r>
                <a:rPr lang="en-US" altLang="fr-FR" sz="1400" dirty="0">
                  <a:solidFill>
                    <a:prstClr val="black"/>
                  </a:solidFill>
                  <a:latin typeface="Times New Roman" panose="02020603050405020304" pitchFamily="18" charset="0"/>
                  <a:cs typeface="Times New Roman" panose="02020603050405020304" pitchFamily="18" charset="0"/>
                </a:rPr>
                <a:t>, around 600 deaths were brought forward from short-term exposure to PM</a:t>
              </a:r>
              <a:r>
                <a:rPr lang="en-US" altLang="fr-FR" sz="1400" baseline="-25000" dirty="0">
                  <a:solidFill>
                    <a:prstClr val="black"/>
                  </a:solidFill>
                  <a:latin typeface="Times New Roman" panose="02020603050405020304" pitchFamily="18" charset="0"/>
                  <a:cs typeface="Times New Roman" panose="02020603050405020304" pitchFamily="18" charset="0"/>
                </a:rPr>
                <a:t>2.5</a:t>
              </a:r>
              <a:r>
                <a:rPr lang="en-US" altLang="fr-FR" sz="1400" dirty="0">
                  <a:solidFill>
                    <a:prstClr val="black"/>
                  </a:solidFill>
                  <a:latin typeface="Times New Roman" panose="02020603050405020304" pitchFamily="18" charset="0"/>
                  <a:cs typeface="Times New Roman" panose="02020603050405020304" pitchFamily="18" charset="0"/>
                </a:rPr>
                <a:t>, representing </a:t>
              </a:r>
              <a:r>
                <a:rPr lang="en-US" altLang="fr-FR" sz="1600" b="1" dirty="0">
                  <a:solidFill>
                    <a:srgbClr val="FF0000"/>
                  </a:solidFill>
                  <a:latin typeface="Times New Roman" panose="02020603050405020304" pitchFamily="18" charset="0"/>
                  <a:cs typeface="Times New Roman" panose="02020603050405020304" pitchFamily="18" charset="0"/>
                </a:rPr>
                <a:t>3.9% of total all-cause </a:t>
              </a:r>
              <a:r>
                <a:rPr lang="en-US" altLang="fr-FR" sz="1400" dirty="0">
                  <a:solidFill>
                    <a:prstClr val="black"/>
                  </a:solidFill>
                  <a:latin typeface="Times New Roman" panose="02020603050405020304" pitchFamily="18" charset="0"/>
                  <a:cs typeface="Times New Roman" panose="02020603050405020304" pitchFamily="18" charset="0"/>
                </a:rPr>
                <a:t>(excluding external) mortality during these days. Using observed levels of PM</a:t>
              </a:r>
              <a:r>
                <a:rPr lang="en-US" altLang="fr-FR" sz="1400" baseline="-25000" dirty="0">
                  <a:solidFill>
                    <a:prstClr val="black"/>
                  </a:solidFill>
                  <a:latin typeface="Times New Roman" panose="02020603050405020304" pitchFamily="18" charset="0"/>
                  <a:cs typeface="Times New Roman" panose="02020603050405020304" pitchFamily="18" charset="0"/>
                </a:rPr>
                <a:t>2.5</a:t>
              </a:r>
              <a:r>
                <a:rPr lang="en-US" altLang="fr-FR" sz="1400" dirty="0">
                  <a:solidFill>
                    <a:prstClr val="black"/>
                  </a:solidFill>
                  <a:latin typeface="Times New Roman" panose="02020603050405020304" pitchFamily="18" charset="0"/>
                  <a:cs typeface="Times New Roman" panose="02020603050405020304" pitchFamily="18" charset="0"/>
                </a:rPr>
                <a:t> from other years, we estimate that this is </a:t>
              </a:r>
              <a:r>
                <a:rPr lang="en-US" altLang="fr-FR" sz="1600" b="1" dirty="0">
                  <a:solidFill>
                    <a:srgbClr val="FF0000"/>
                  </a:solidFill>
                  <a:latin typeface="Times New Roman" panose="02020603050405020304" pitchFamily="18" charset="0"/>
                  <a:cs typeface="Times New Roman" panose="02020603050405020304" pitchFamily="18" charset="0"/>
                </a:rPr>
                <a:t>2.0 to 2.7 times the mortality burden associated with typical urban background levels of PM</a:t>
              </a:r>
              <a:r>
                <a:rPr lang="en-US" altLang="fr-FR" sz="1600" b="1" baseline="-25000" dirty="0">
                  <a:solidFill>
                    <a:srgbClr val="FF0000"/>
                  </a:solidFill>
                  <a:latin typeface="Times New Roman" panose="02020603050405020304" pitchFamily="18" charset="0"/>
                  <a:cs typeface="Times New Roman" panose="02020603050405020304" pitchFamily="18" charset="0"/>
                </a:rPr>
                <a:t>2.5</a:t>
              </a:r>
              <a:r>
                <a:rPr lang="en-US" altLang="fr-FR" sz="1600" b="1" dirty="0">
                  <a:solidFill>
                    <a:srgbClr val="FF0000"/>
                  </a:solidFill>
                  <a:latin typeface="Times New Roman" panose="02020603050405020304" pitchFamily="18" charset="0"/>
                  <a:cs typeface="Times New Roman" panose="02020603050405020304" pitchFamily="18" charset="0"/>
                </a:rPr>
                <a:t> </a:t>
              </a:r>
              <a:r>
                <a:rPr lang="en-US" altLang="fr-FR" sz="1400" dirty="0">
                  <a:solidFill>
                    <a:prstClr val="black"/>
                  </a:solidFill>
                  <a:latin typeface="Times New Roman" panose="02020603050405020304" pitchFamily="18" charset="0"/>
                  <a:cs typeface="Times New Roman" panose="02020603050405020304" pitchFamily="18" charset="0"/>
                </a:rPr>
                <a:t>at this time of year. Our results highlight the potential public health impacts and may aid planning for health care resources when such an episode is forecast.</a:t>
              </a:r>
              <a:endParaRPr lang="fr-FR" altLang="fr-FR" sz="1400" dirty="0">
                <a:solidFill>
                  <a:prstClr val="black"/>
                </a:solidFill>
                <a:latin typeface="Times New Roman" panose="02020603050405020304" pitchFamily="18" charset="0"/>
                <a:cs typeface="Times New Roman" panose="02020603050405020304" pitchFamily="18" charset="0"/>
              </a:endParaRPr>
            </a:p>
          </p:txBody>
        </p:sp>
      </p:grpSp>
      <p:sp>
        <p:nvSpPr>
          <p:cNvPr id="6" name="Rectangle 1"/>
          <p:cNvSpPr>
            <a:spLocks noChangeArrowheads="1"/>
          </p:cNvSpPr>
          <p:nvPr/>
        </p:nvSpPr>
        <p:spPr bwMode="auto">
          <a:xfrm>
            <a:off x="207963" y="6384925"/>
            <a:ext cx="5200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ts val="600"/>
              </a:spcBef>
              <a:spcAft>
                <a:spcPts val="600"/>
              </a:spcAft>
              <a:buClr>
                <a:srgbClr val="9A6FA9"/>
              </a:buClr>
              <a:buSzPct val="70000"/>
              <a:buFont typeface="Wingdings" panose="05000000000000000000" pitchFamily="2" charset="2"/>
              <a:buChar char="n"/>
              <a:defRPr>
                <a:solidFill>
                  <a:schemeClr val="bg1"/>
                </a:solidFill>
                <a:latin typeface="Arial" panose="020B0604020202020204" pitchFamily="34" charset="0"/>
                <a:cs typeface="Arial" panose="020B0604020202020204" pitchFamily="34" charset="0"/>
              </a:defRPr>
            </a:lvl1pPr>
            <a:lvl2pPr marL="742950" indent="-285750" eaLnBrk="0" hangingPunct="0">
              <a:lnSpc>
                <a:spcPct val="95000"/>
              </a:lnSpc>
              <a:spcBef>
                <a:spcPts val="600"/>
              </a:spcBef>
              <a:spcAft>
                <a:spcPts val="600"/>
              </a:spcAft>
              <a:buClr>
                <a:schemeClr val="tx2"/>
              </a:buClr>
              <a:buSzPct val="70000"/>
              <a:buFont typeface="Wingdings" panose="05000000000000000000" pitchFamily="2" charset="2"/>
              <a:buChar char="n"/>
              <a:defRPr sz="1600">
                <a:solidFill>
                  <a:schemeClr val="bg1"/>
                </a:solidFill>
                <a:latin typeface="Arial" panose="020B0604020202020204" pitchFamily="34" charset="0"/>
                <a:cs typeface="Arial" panose="020B0604020202020204" pitchFamily="34" charset="0"/>
              </a:defRPr>
            </a:lvl2pPr>
            <a:lvl3pPr marL="1143000" indent="-228600" eaLnBrk="0" hangingPunct="0">
              <a:lnSpc>
                <a:spcPct val="95000"/>
              </a:lnSpc>
              <a:spcBef>
                <a:spcPts val="600"/>
              </a:spcBef>
              <a:spcAft>
                <a:spcPts val="600"/>
              </a:spcAft>
              <a:buClr>
                <a:schemeClr val="accent2"/>
              </a:buClr>
              <a:buSzPct val="70000"/>
              <a:buFont typeface="Wingdings" panose="05000000000000000000" pitchFamily="2" charset="2"/>
              <a:buChar char="n"/>
              <a:defRPr sz="1400">
                <a:solidFill>
                  <a:schemeClr val="bg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spcAft>
                <a:spcPct val="0"/>
              </a:spcAft>
              <a:buClrTx/>
              <a:buSzTx/>
              <a:buFontTx/>
              <a:buNone/>
            </a:pPr>
            <a:r>
              <a:rPr lang="fr-FR" sz="1400" i="1" dirty="0" smtClean="0">
                <a:solidFill>
                  <a:srgbClr val="333333"/>
                </a:solidFill>
              </a:rPr>
              <a:t>Environ Int. </a:t>
            </a:r>
            <a:r>
              <a:rPr lang="fr-FR" sz="1400" dirty="0" smtClean="0">
                <a:solidFill>
                  <a:srgbClr val="333333"/>
                </a:solidFill>
              </a:rPr>
              <a:t>2016 </a:t>
            </a:r>
            <a:r>
              <a:rPr lang="fr-FR" sz="1400" dirty="0" err="1" smtClean="0">
                <a:solidFill>
                  <a:srgbClr val="333333"/>
                </a:solidFill>
              </a:rPr>
              <a:t>Aug</a:t>
            </a:r>
            <a:r>
              <a:rPr lang="fr-FR" sz="1400" dirty="0" smtClean="0">
                <a:solidFill>
                  <a:srgbClr val="333333"/>
                </a:solidFill>
              </a:rPr>
              <a:t> 24., [</a:t>
            </a:r>
            <a:r>
              <a:rPr lang="fr-FR" sz="1400" dirty="0" err="1" smtClean="0">
                <a:solidFill>
                  <a:srgbClr val="333333"/>
                </a:solidFill>
              </a:rPr>
              <a:t>Epub</a:t>
            </a:r>
            <a:r>
              <a:rPr lang="fr-FR" sz="1400" dirty="0" smtClean="0">
                <a:solidFill>
                  <a:srgbClr val="333333"/>
                </a:solidFill>
              </a:rPr>
              <a:t> </a:t>
            </a:r>
            <a:r>
              <a:rPr lang="fr-FR" sz="1400" dirty="0" err="1" smtClean="0">
                <a:solidFill>
                  <a:srgbClr val="333333"/>
                </a:solidFill>
              </a:rPr>
              <a:t>ahead</a:t>
            </a:r>
            <a:r>
              <a:rPr lang="fr-FR" sz="1400" dirty="0" smtClean="0">
                <a:solidFill>
                  <a:srgbClr val="333333"/>
                </a:solidFill>
              </a:rPr>
              <a:t> of </a:t>
            </a:r>
            <a:r>
              <a:rPr lang="fr-FR" sz="1400" dirty="0" err="1" smtClean="0">
                <a:solidFill>
                  <a:srgbClr val="333333"/>
                </a:solidFill>
              </a:rPr>
              <a:t>print</a:t>
            </a:r>
            <a:r>
              <a:rPr lang="fr-FR" sz="1400" dirty="0" smtClean="0">
                <a:solidFill>
                  <a:srgbClr val="333333"/>
                </a:solidFill>
              </a:rPr>
              <a:t>]</a:t>
            </a:r>
            <a:endParaRPr lang="fr-FR" altLang="fr-FR" sz="1400" dirty="0">
              <a:solidFill>
                <a:prstClr val="black"/>
              </a:solidFill>
            </a:endParaRPr>
          </a:p>
        </p:txBody>
      </p:sp>
    </p:spTree>
    <p:extLst>
      <p:ext uri="{BB962C8B-B14F-4D97-AF65-F5344CB8AC3E}">
        <p14:creationId xmlns:p14="http://schemas.microsoft.com/office/powerpoint/2010/main" val="1551203452"/>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1"/>
          <p:cNvSpPr>
            <a:spLocks noChangeArrowheads="1"/>
          </p:cNvSpPr>
          <p:nvPr/>
        </p:nvSpPr>
        <p:spPr bwMode="auto">
          <a:xfrm>
            <a:off x="5112678" y="278699"/>
            <a:ext cx="390273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5000"/>
              </a:lnSpc>
              <a:spcBef>
                <a:spcPts val="600"/>
              </a:spcBef>
              <a:spcAft>
                <a:spcPts val="600"/>
              </a:spcAft>
              <a:buClr>
                <a:srgbClr val="9A6FA9"/>
              </a:buClr>
              <a:buSzPct val="70000"/>
              <a:buFont typeface="Wingdings" panose="05000000000000000000" pitchFamily="2" charset="2"/>
              <a:buChar char="n"/>
              <a:defRPr>
                <a:solidFill>
                  <a:schemeClr val="bg1"/>
                </a:solidFill>
                <a:latin typeface="Arial" panose="020B0604020202020204" pitchFamily="34" charset="0"/>
                <a:cs typeface="Arial" panose="020B0604020202020204" pitchFamily="34" charset="0"/>
              </a:defRPr>
            </a:lvl1pPr>
            <a:lvl2pPr marL="742950" indent="-285750" eaLnBrk="0" hangingPunct="0">
              <a:lnSpc>
                <a:spcPct val="95000"/>
              </a:lnSpc>
              <a:spcBef>
                <a:spcPts val="600"/>
              </a:spcBef>
              <a:spcAft>
                <a:spcPts val="600"/>
              </a:spcAft>
              <a:buClr>
                <a:schemeClr val="tx2"/>
              </a:buClr>
              <a:buSzPct val="70000"/>
              <a:buFont typeface="Wingdings" panose="05000000000000000000" pitchFamily="2" charset="2"/>
              <a:buChar char="n"/>
              <a:defRPr sz="1600">
                <a:solidFill>
                  <a:schemeClr val="bg1"/>
                </a:solidFill>
                <a:latin typeface="Arial" panose="020B0604020202020204" pitchFamily="34" charset="0"/>
                <a:cs typeface="Arial" panose="020B0604020202020204" pitchFamily="34" charset="0"/>
              </a:defRPr>
            </a:lvl2pPr>
            <a:lvl3pPr marL="1143000" indent="-228600" eaLnBrk="0" hangingPunct="0">
              <a:lnSpc>
                <a:spcPct val="95000"/>
              </a:lnSpc>
              <a:spcBef>
                <a:spcPts val="600"/>
              </a:spcBef>
              <a:spcAft>
                <a:spcPts val="600"/>
              </a:spcAft>
              <a:buClr>
                <a:schemeClr val="accent2"/>
              </a:buClr>
              <a:buSzPct val="70000"/>
              <a:buFont typeface="Wingdings" panose="05000000000000000000" pitchFamily="2" charset="2"/>
              <a:buChar char="n"/>
              <a:defRPr sz="1400">
                <a:solidFill>
                  <a:schemeClr val="bg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spcAft>
                <a:spcPct val="0"/>
              </a:spcAft>
              <a:buClrTx/>
              <a:buSzTx/>
              <a:buFontTx/>
              <a:buNone/>
            </a:pPr>
            <a:r>
              <a:rPr lang="en-US" altLang="fr-FR" b="1" dirty="0">
                <a:solidFill>
                  <a:srgbClr val="990099"/>
                </a:solidFill>
                <a:latin typeface="+mn-lt"/>
              </a:rPr>
              <a:t>Air pollution and lung cancer incidence in 17 European cohorts: prospective analyses from the European Study </a:t>
            </a:r>
            <a:r>
              <a:rPr lang="en-US" altLang="fr-FR" b="1" dirty="0" smtClean="0">
                <a:solidFill>
                  <a:srgbClr val="990099"/>
                </a:solidFill>
                <a:latin typeface="+mn-lt"/>
              </a:rPr>
              <a:t>of Cohorts </a:t>
            </a:r>
            <a:r>
              <a:rPr lang="en-US" altLang="fr-FR" b="1" dirty="0">
                <a:solidFill>
                  <a:srgbClr val="990099"/>
                </a:solidFill>
                <a:latin typeface="+mn-lt"/>
              </a:rPr>
              <a:t>for Air Pollution Effects (ESCAPE)</a:t>
            </a:r>
            <a:endParaRPr lang="fr-FR" altLang="fr-FR" b="1" dirty="0">
              <a:solidFill>
                <a:srgbClr val="990099"/>
              </a:solidFill>
              <a:latin typeface="+mn-lt"/>
            </a:endParaRPr>
          </a:p>
        </p:txBody>
      </p:sp>
      <p:sp>
        <p:nvSpPr>
          <p:cNvPr id="29700" name="Rectangle 2"/>
          <p:cNvSpPr>
            <a:spLocks noChangeArrowheads="1"/>
          </p:cNvSpPr>
          <p:nvPr/>
        </p:nvSpPr>
        <p:spPr bwMode="auto">
          <a:xfrm>
            <a:off x="5542396" y="2065029"/>
            <a:ext cx="3306763"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ts val="600"/>
              </a:spcBef>
              <a:spcAft>
                <a:spcPts val="600"/>
              </a:spcAft>
              <a:buClr>
                <a:srgbClr val="9A6FA9"/>
              </a:buClr>
              <a:buSzPct val="70000"/>
              <a:buFont typeface="Wingdings" panose="05000000000000000000" pitchFamily="2" charset="2"/>
              <a:buChar char="n"/>
              <a:defRPr>
                <a:solidFill>
                  <a:schemeClr val="bg1"/>
                </a:solidFill>
                <a:latin typeface="Arial" panose="020B0604020202020204" pitchFamily="34" charset="0"/>
                <a:cs typeface="Arial" panose="020B0604020202020204" pitchFamily="34" charset="0"/>
              </a:defRPr>
            </a:lvl1pPr>
            <a:lvl2pPr marL="742950" indent="-285750" eaLnBrk="0" hangingPunct="0">
              <a:lnSpc>
                <a:spcPct val="95000"/>
              </a:lnSpc>
              <a:spcBef>
                <a:spcPts val="600"/>
              </a:spcBef>
              <a:spcAft>
                <a:spcPts val="600"/>
              </a:spcAft>
              <a:buClr>
                <a:schemeClr val="tx2"/>
              </a:buClr>
              <a:buSzPct val="70000"/>
              <a:buFont typeface="Wingdings" panose="05000000000000000000" pitchFamily="2" charset="2"/>
              <a:buChar char="n"/>
              <a:defRPr sz="1600">
                <a:solidFill>
                  <a:schemeClr val="bg1"/>
                </a:solidFill>
                <a:latin typeface="Arial" panose="020B0604020202020204" pitchFamily="34" charset="0"/>
                <a:cs typeface="Arial" panose="020B0604020202020204" pitchFamily="34" charset="0"/>
              </a:defRPr>
            </a:lvl2pPr>
            <a:lvl3pPr marL="1143000" indent="-228600" eaLnBrk="0" hangingPunct="0">
              <a:lnSpc>
                <a:spcPct val="95000"/>
              </a:lnSpc>
              <a:spcBef>
                <a:spcPts val="600"/>
              </a:spcBef>
              <a:spcAft>
                <a:spcPts val="600"/>
              </a:spcAft>
              <a:buClr>
                <a:schemeClr val="accent2"/>
              </a:buClr>
              <a:buSzPct val="70000"/>
              <a:buFont typeface="Wingdings" panose="05000000000000000000" pitchFamily="2" charset="2"/>
              <a:buChar char="n"/>
              <a:defRPr sz="1400">
                <a:solidFill>
                  <a:schemeClr val="bg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spcAft>
                <a:spcPct val="0"/>
              </a:spcAft>
              <a:buClrTx/>
              <a:buSzTx/>
              <a:buFontTx/>
              <a:buNone/>
            </a:pPr>
            <a:r>
              <a:rPr lang="fr-FR" altLang="fr-FR" sz="1000" i="1" dirty="0" err="1">
                <a:solidFill>
                  <a:schemeClr val="tx1"/>
                </a:solidFill>
                <a:latin typeface="Shaker2Lancet-Italic"/>
              </a:rPr>
              <a:t>Ole</a:t>
            </a:r>
            <a:r>
              <a:rPr lang="fr-FR" altLang="fr-FR" sz="1000" i="1" dirty="0">
                <a:solidFill>
                  <a:schemeClr val="tx1"/>
                </a:solidFill>
                <a:latin typeface="Shaker2Lancet-Italic"/>
              </a:rPr>
              <a:t> </a:t>
            </a:r>
            <a:r>
              <a:rPr lang="fr-FR" altLang="fr-FR" sz="1000" i="1" dirty="0" err="1">
                <a:solidFill>
                  <a:schemeClr val="tx1"/>
                </a:solidFill>
                <a:latin typeface="Shaker2Lancet-Italic"/>
              </a:rPr>
              <a:t>Raaschou</a:t>
            </a:r>
            <a:r>
              <a:rPr lang="fr-FR" altLang="fr-FR" sz="1000" i="1" dirty="0">
                <a:solidFill>
                  <a:schemeClr val="tx1"/>
                </a:solidFill>
                <a:latin typeface="Shaker2Lancet-Italic"/>
              </a:rPr>
              <a:t>-Nielsen, </a:t>
            </a:r>
            <a:r>
              <a:rPr lang="fr-FR" altLang="fr-FR" sz="1000" i="1" dirty="0" err="1">
                <a:solidFill>
                  <a:schemeClr val="tx1"/>
                </a:solidFill>
                <a:latin typeface="Shaker2Lancet-Italic"/>
              </a:rPr>
              <a:t>Zorana</a:t>
            </a:r>
            <a:r>
              <a:rPr lang="fr-FR" altLang="fr-FR" sz="1000" i="1" dirty="0">
                <a:solidFill>
                  <a:schemeClr val="tx1"/>
                </a:solidFill>
                <a:latin typeface="Shaker2Lancet-Italic"/>
              </a:rPr>
              <a:t> J Andersen, Rob Beelen, </a:t>
            </a:r>
            <a:r>
              <a:rPr lang="fr-FR" altLang="fr-FR" sz="1000" i="1" dirty="0" err="1">
                <a:solidFill>
                  <a:schemeClr val="tx1"/>
                </a:solidFill>
                <a:latin typeface="Shaker2Lancet-Italic"/>
              </a:rPr>
              <a:t>Evangelia</a:t>
            </a:r>
            <a:r>
              <a:rPr lang="fr-FR" altLang="fr-FR" sz="1000" i="1" dirty="0">
                <a:solidFill>
                  <a:schemeClr val="tx1"/>
                </a:solidFill>
                <a:latin typeface="Shaker2Lancet-Italic"/>
              </a:rPr>
              <a:t> </a:t>
            </a:r>
            <a:r>
              <a:rPr lang="fr-FR" altLang="fr-FR" sz="1000" i="1" dirty="0" err="1">
                <a:solidFill>
                  <a:schemeClr val="tx1"/>
                </a:solidFill>
                <a:latin typeface="Shaker2Lancet-Italic"/>
              </a:rPr>
              <a:t>Samoli</a:t>
            </a:r>
            <a:r>
              <a:rPr lang="fr-FR" altLang="fr-FR" sz="1000" i="1" dirty="0">
                <a:solidFill>
                  <a:schemeClr val="tx1"/>
                </a:solidFill>
                <a:latin typeface="Shaker2Lancet-Italic"/>
              </a:rPr>
              <a:t>, Massimo </a:t>
            </a:r>
            <a:r>
              <a:rPr lang="fr-FR" altLang="fr-FR" sz="1000" i="1" dirty="0" err="1">
                <a:solidFill>
                  <a:schemeClr val="tx1"/>
                </a:solidFill>
                <a:latin typeface="Shaker2Lancet-Italic"/>
              </a:rPr>
              <a:t>Stafoggia</a:t>
            </a:r>
            <a:r>
              <a:rPr lang="fr-FR" altLang="fr-FR" sz="1000" i="1" dirty="0">
                <a:solidFill>
                  <a:schemeClr val="tx1"/>
                </a:solidFill>
                <a:latin typeface="Shaker2Lancet-Italic"/>
              </a:rPr>
              <a:t>, </a:t>
            </a:r>
            <a:r>
              <a:rPr lang="fr-FR" altLang="fr-FR" sz="1000" i="1" dirty="0" err="1">
                <a:solidFill>
                  <a:schemeClr val="tx1"/>
                </a:solidFill>
                <a:latin typeface="Shaker2Lancet-Italic"/>
              </a:rPr>
              <a:t>Gudrun</a:t>
            </a:r>
            <a:r>
              <a:rPr lang="fr-FR" altLang="fr-FR" sz="1000" i="1" dirty="0">
                <a:solidFill>
                  <a:schemeClr val="tx1"/>
                </a:solidFill>
                <a:latin typeface="Shaker2Lancet-Italic"/>
              </a:rPr>
              <a:t> </a:t>
            </a:r>
            <a:r>
              <a:rPr lang="fr-FR" altLang="fr-FR" sz="1000" i="1" dirty="0" err="1">
                <a:solidFill>
                  <a:schemeClr val="tx1"/>
                </a:solidFill>
                <a:latin typeface="Shaker2Lancet-Italic"/>
              </a:rPr>
              <a:t>Weinmayr</a:t>
            </a:r>
            <a:r>
              <a:rPr lang="fr-FR" altLang="fr-FR" sz="1000" i="1" dirty="0">
                <a:solidFill>
                  <a:schemeClr val="tx1"/>
                </a:solidFill>
                <a:latin typeface="Shaker2Lancet-Italic"/>
              </a:rPr>
              <a:t>, Barbara </a:t>
            </a:r>
            <a:r>
              <a:rPr lang="fr-FR" altLang="fr-FR" sz="1000" i="1" dirty="0" err="1">
                <a:solidFill>
                  <a:schemeClr val="tx1"/>
                </a:solidFill>
                <a:latin typeface="Shaker2Lancet-Italic"/>
              </a:rPr>
              <a:t>Hoff</a:t>
            </a:r>
            <a:r>
              <a:rPr lang="fr-FR" altLang="fr-FR" sz="1000" i="1" dirty="0">
                <a:solidFill>
                  <a:schemeClr val="tx1"/>
                </a:solidFill>
                <a:latin typeface="Shaker2Lancet-Italic"/>
              </a:rPr>
              <a:t> </a:t>
            </a:r>
            <a:r>
              <a:rPr lang="fr-FR" altLang="fr-FR" sz="1000" i="1" dirty="0" err="1">
                <a:solidFill>
                  <a:schemeClr val="tx1"/>
                </a:solidFill>
                <a:latin typeface="Shaker2Lancet-Italic"/>
              </a:rPr>
              <a:t>mann</a:t>
            </a:r>
            <a:r>
              <a:rPr lang="fr-FR" altLang="fr-FR" sz="1000" i="1" dirty="0">
                <a:solidFill>
                  <a:schemeClr val="tx1"/>
                </a:solidFill>
                <a:latin typeface="Shaker2Lancet-Italic"/>
              </a:rPr>
              <a:t>, Paul Fischer,</a:t>
            </a:r>
          </a:p>
          <a:p>
            <a:pPr eaLnBrk="1" hangingPunct="1">
              <a:lnSpc>
                <a:spcPct val="100000"/>
              </a:lnSpc>
              <a:spcBef>
                <a:spcPct val="0"/>
              </a:spcBef>
              <a:spcAft>
                <a:spcPct val="0"/>
              </a:spcAft>
              <a:buClrTx/>
              <a:buSzTx/>
              <a:buFontTx/>
              <a:buNone/>
            </a:pPr>
            <a:r>
              <a:rPr lang="fr-FR" altLang="fr-FR" sz="1000" i="1" dirty="0">
                <a:solidFill>
                  <a:schemeClr val="tx1"/>
                </a:solidFill>
                <a:latin typeface="Shaker2Lancet-Italic"/>
              </a:rPr>
              <a:t>Mark J </a:t>
            </a:r>
            <a:r>
              <a:rPr lang="fr-FR" altLang="fr-FR" sz="1000" i="1" dirty="0" err="1">
                <a:solidFill>
                  <a:schemeClr val="tx1"/>
                </a:solidFill>
                <a:latin typeface="Shaker2Lancet-Italic"/>
              </a:rPr>
              <a:t>Nieuwenhuijsen</a:t>
            </a:r>
            <a:r>
              <a:rPr lang="fr-FR" altLang="fr-FR" sz="1000" i="1" dirty="0">
                <a:solidFill>
                  <a:schemeClr val="tx1"/>
                </a:solidFill>
                <a:latin typeface="Shaker2Lancet-Italic"/>
              </a:rPr>
              <a:t>, Bert </a:t>
            </a:r>
            <a:r>
              <a:rPr lang="fr-FR" altLang="fr-FR" sz="1000" i="1" dirty="0" err="1">
                <a:solidFill>
                  <a:schemeClr val="tx1"/>
                </a:solidFill>
                <a:latin typeface="Shaker2Lancet-Italic"/>
              </a:rPr>
              <a:t>Brunekreef</a:t>
            </a:r>
            <a:r>
              <a:rPr lang="fr-FR" altLang="fr-FR" sz="1000" i="1" dirty="0">
                <a:solidFill>
                  <a:schemeClr val="tx1"/>
                </a:solidFill>
                <a:latin typeface="Shaker2Lancet-Italic"/>
              </a:rPr>
              <a:t>, Wei W </a:t>
            </a:r>
            <a:r>
              <a:rPr lang="fr-FR" altLang="fr-FR" sz="1000" i="1" dirty="0" err="1">
                <a:solidFill>
                  <a:schemeClr val="tx1"/>
                </a:solidFill>
                <a:latin typeface="Shaker2Lancet-Italic"/>
              </a:rPr>
              <a:t>Xun</a:t>
            </a:r>
            <a:r>
              <a:rPr lang="fr-FR" altLang="fr-FR" sz="1000" i="1" dirty="0">
                <a:solidFill>
                  <a:schemeClr val="tx1"/>
                </a:solidFill>
                <a:latin typeface="Shaker2Lancet-Italic"/>
              </a:rPr>
              <a:t>, </a:t>
            </a:r>
            <a:r>
              <a:rPr lang="fr-FR" altLang="fr-FR" sz="1000" i="1" dirty="0" err="1">
                <a:solidFill>
                  <a:schemeClr val="tx1"/>
                </a:solidFill>
                <a:latin typeface="Shaker2Lancet-Italic"/>
              </a:rPr>
              <a:t>Klea</a:t>
            </a:r>
            <a:r>
              <a:rPr lang="fr-FR" altLang="fr-FR" sz="1000" i="1" dirty="0">
                <a:solidFill>
                  <a:schemeClr val="tx1"/>
                </a:solidFill>
                <a:latin typeface="Shaker2Lancet-Italic"/>
              </a:rPr>
              <a:t> </a:t>
            </a:r>
            <a:r>
              <a:rPr lang="fr-FR" altLang="fr-FR" sz="1000" i="1" dirty="0" err="1">
                <a:solidFill>
                  <a:schemeClr val="tx1"/>
                </a:solidFill>
                <a:latin typeface="Shaker2Lancet-Italic"/>
              </a:rPr>
              <a:t>Katsouyanni</a:t>
            </a:r>
            <a:r>
              <a:rPr lang="fr-FR" altLang="fr-FR" sz="1000" i="1" dirty="0">
                <a:solidFill>
                  <a:schemeClr val="tx1"/>
                </a:solidFill>
                <a:latin typeface="Shaker2Lancet-Italic"/>
              </a:rPr>
              <a:t>, </a:t>
            </a:r>
            <a:r>
              <a:rPr lang="fr-FR" altLang="fr-FR" sz="1000" i="1" dirty="0" err="1">
                <a:solidFill>
                  <a:schemeClr val="tx1"/>
                </a:solidFill>
                <a:latin typeface="Shaker2Lancet-Italic"/>
              </a:rPr>
              <a:t>Konstantina</a:t>
            </a:r>
            <a:r>
              <a:rPr lang="fr-FR" altLang="fr-FR" sz="1000" i="1" dirty="0">
                <a:solidFill>
                  <a:schemeClr val="tx1"/>
                </a:solidFill>
                <a:latin typeface="Shaker2Lancet-Italic"/>
              </a:rPr>
              <a:t> </a:t>
            </a:r>
            <a:r>
              <a:rPr lang="fr-FR" altLang="fr-FR" sz="1000" i="1" dirty="0" err="1">
                <a:solidFill>
                  <a:schemeClr val="tx1"/>
                </a:solidFill>
                <a:latin typeface="Shaker2Lancet-Italic"/>
              </a:rPr>
              <a:t>Dimakopoulou</a:t>
            </a:r>
            <a:r>
              <a:rPr lang="fr-FR" altLang="fr-FR" sz="1000" i="1" dirty="0">
                <a:solidFill>
                  <a:schemeClr val="tx1"/>
                </a:solidFill>
                <a:latin typeface="Shaker2Lancet-Italic"/>
              </a:rPr>
              <a:t>, Johan </a:t>
            </a:r>
            <a:r>
              <a:rPr lang="fr-FR" altLang="fr-FR" sz="1000" i="1" dirty="0" err="1">
                <a:solidFill>
                  <a:schemeClr val="tx1"/>
                </a:solidFill>
                <a:latin typeface="Shaker2Lancet-Italic"/>
              </a:rPr>
              <a:t>Sommar</a:t>
            </a:r>
            <a:r>
              <a:rPr lang="fr-FR" altLang="fr-FR" sz="1000" i="1" dirty="0">
                <a:solidFill>
                  <a:schemeClr val="tx1"/>
                </a:solidFill>
                <a:latin typeface="Shaker2Lancet-Italic"/>
              </a:rPr>
              <a:t>, </a:t>
            </a:r>
            <a:r>
              <a:rPr lang="fr-FR" altLang="fr-FR" sz="1000" i="1" dirty="0" err="1">
                <a:solidFill>
                  <a:schemeClr val="tx1"/>
                </a:solidFill>
                <a:latin typeface="Shaker2Lancet-Italic"/>
              </a:rPr>
              <a:t>Bertil</a:t>
            </a:r>
            <a:r>
              <a:rPr lang="fr-FR" altLang="fr-FR" sz="1000" i="1" dirty="0">
                <a:solidFill>
                  <a:schemeClr val="tx1"/>
                </a:solidFill>
                <a:latin typeface="Shaker2Lancet-Italic"/>
              </a:rPr>
              <a:t> </a:t>
            </a:r>
            <a:r>
              <a:rPr lang="fr-FR" altLang="fr-FR" sz="1000" i="1" dirty="0" err="1">
                <a:solidFill>
                  <a:schemeClr val="tx1"/>
                </a:solidFill>
                <a:latin typeface="Shaker2Lancet-Italic"/>
              </a:rPr>
              <a:t>Forsberg</a:t>
            </a:r>
            <a:r>
              <a:rPr lang="fr-FR" altLang="fr-FR" sz="1000" i="1" dirty="0">
                <a:solidFill>
                  <a:schemeClr val="tx1"/>
                </a:solidFill>
                <a:latin typeface="Shaker2Lancet-Italic"/>
              </a:rPr>
              <a:t>, Lars </a:t>
            </a:r>
            <a:r>
              <a:rPr lang="fr-FR" altLang="fr-FR" sz="1000" i="1" dirty="0" err="1">
                <a:solidFill>
                  <a:schemeClr val="tx1"/>
                </a:solidFill>
                <a:latin typeface="Shaker2Lancet-Italic"/>
              </a:rPr>
              <a:t>Modig</a:t>
            </a:r>
            <a:r>
              <a:rPr lang="fr-FR" altLang="fr-FR" sz="1000" i="1" dirty="0">
                <a:solidFill>
                  <a:schemeClr val="tx1"/>
                </a:solidFill>
                <a:latin typeface="Shaker2Lancet-Italic"/>
              </a:rPr>
              <a:t>,</a:t>
            </a:r>
          </a:p>
          <a:p>
            <a:pPr eaLnBrk="1" hangingPunct="1">
              <a:lnSpc>
                <a:spcPct val="100000"/>
              </a:lnSpc>
              <a:spcBef>
                <a:spcPct val="0"/>
              </a:spcBef>
              <a:spcAft>
                <a:spcPct val="0"/>
              </a:spcAft>
              <a:buClrTx/>
              <a:buSzTx/>
              <a:buFontTx/>
              <a:buNone/>
            </a:pPr>
            <a:r>
              <a:rPr lang="fr-FR" altLang="fr-FR" sz="1000" i="1" dirty="0">
                <a:solidFill>
                  <a:schemeClr val="tx1"/>
                </a:solidFill>
                <a:latin typeface="Shaker2Lancet-Italic"/>
              </a:rPr>
              <a:t>Anna </a:t>
            </a:r>
            <a:r>
              <a:rPr lang="fr-FR" altLang="fr-FR" sz="1000" i="1" dirty="0" err="1">
                <a:solidFill>
                  <a:schemeClr val="tx1"/>
                </a:solidFill>
                <a:latin typeface="Shaker2Lancet-Italic"/>
              </a:rPr>
              <a:t>Oudin</a:t>
            </a:r>
            <a:r>
              <a:rPr lang="fr-FR" altLang="fr-FR" sz="1000" i="1" dirty="0">
                <a:solidFill>
                  <a:schemeClr val="tx1"/>
                </a:solidFill>
                <a:latin typeface="Shaker2Lancet-Italic"/>
              </a:rPr>
              <a:t>, Bente </a:t>
            </a:r>
            <a:r>
              <a:rPr lang="fr-FR" altLang="fr-FR" sz="1000" i="1" dirty="0" err="1">
                <a:solidFill>
                  <a:schemeClr val="tx1"/>
                </a:solidFill>
                <a:latin typeface="Shaker2Lancet-Italic"/>
              </a:rPr>
              <a:t>Oftedal</a:t>
            </a:r>
            <a:r>
              <a:rPr lang="fr-FR" altLang="fr-FR" sz="1000" i="1" dirty="0">
                <a:solidFill>
                  <a:schemeClr val="tx1"/>
                </a:solidFill>
                <a:latin typeface="Shaker2Lancet-Italic"/>
              </a:rPr>
              <a:t>, Per E </a:t>
            </a:r>
            <a:r>
              <a:rPr lang="fr-FR" altLang="fr-FR" sz="1000" i="1" dirty="0" err="1">
                <a:solidFill>
                  <a:schemeClr val="tx1"/>
                </a:solidFill>
                <a:latin typeface="Shaker2Lancet-Italic"/>
              </a:rPr>
              <a:t>Schwarze</a:t>
            </a:r>
            <a:r>
              <a:rPr lang="fr-FR" altLang="fr-FR" sz="1000" i="1" dirty="0">
                <a:solidFill>
                  <a:schemeClr val="tx1"/>
                </a:solidFill>
                <a:latin typeface="Shaker2Lancet-Italic"/>
              </a:rPr>
              <a:t>, Per </a:t>
            </a:r>
            <a:r>
              <a:rPr lang="fr-FR" altLang="fr-FR" sz="1000" i="1" dirty="0" err="1">
                <a:solidFill>
                  <a:schemeClr val="tx1"/>
                </a:solidFill>
                <a:latin typeface="Shaker2Lancet-Italic"/>
              </a:rPr>
              <a:t>Nafstad</a:t>
            </a:r>
            <a:r>
              <a:rPr lang="fr-FR" altLang="fr-FR" sz="1000" i="1" dirty="0">
                <a:solidFill>
                  <a:schemeClr val="tx1"/>
                </a:solidFill>
                <a:latin typeface="Shaker2Lancet-Italic"/>
              </a:rPr>
              <a:t>, Ulf De Faire, Nancy L Pedersen, Claes-</a:t>
            </a:r>
            <a:r>
              <a:rPr lang="fr-FR" altLang="fr-FR" sz="1000" i="1" dirty="0" err="1">
                <a:solidFill>
                  <a:schemeClr val="tx1"/>
                </a:solidFill>
                <a:latin typeface="Shaker2Lancet-Italic"/>
              </a:rPr>
              <a:t>Göran</a:t>
            </a:r>
            <a:r>
              <a:rPr lang="fr-FR" altLang="fr-FR" sz="1000" i="1" dirty="0">
                <a:solidFill>
                  <a:schemeClr val="tx1"/>
                </a:solidFill>
                <a:latin typeface="Shaker2Lancet-Italic"/>
              </a:rPr>
              <a:t> </a:t>
            </a:r>
            <a:r>
              <a:rPr lang="fr-FR" altLang="fr-FR" sz="1000" i="1" dirty="0" err="1">
                <a:solidFill>
                  <a:schemeClr val="tx1"/>
                </a:solidFill>
                <a:latin typeface="Shaker2Lancet-Italic"/>
              </a:rPr>
              <a:t>Östenson</a:t>
            </a:r>
            <a:r>
              <a:rPr lang="fr-FR" altLang="fr-FR" sz="1000" i="1" dirty="0">
                <a:solidFill>
                  <a:schemeClr val="tx1"/>
                </a:solidFill>
                <a:latin typeface="Shaker2Lancet-Italic"/>
              </a:rPr>
              <a:t>, Laura </a:t>
            </a:r>
            <a:r>
              <a:rPr lang="fr-FR" altLang="fr-FR" sz="1000" i="1" dirty="0" err="1">
                <a:solidFill>
                  <a:schemeClr val="tx1"/>
                </a:solidFill>
                <a:latin typeface="Shaker2Lancet-Italic"/>
              </a:rPr>
              <a:t>Fratiglioni</a:t>
            </a:r>
            <a:r>
              <a:rPr lang="fr-FR" altLang="fr-FR" sz="1000" i="1" dirty="0">
                <a:solidFill>
                  <a:schemeClr val="tx1"/>
                </a:solidFill>
                <a:latin typeface="Shaker2Lancet-Italic"/>
              </a:rPr>
              <a:t>, Johanna </a:t>
            </a:r>
            <a:r>
              <a:rPr lang="fr-FR" altLang="fr-FR" sz="1000" i="1" dirty="0" err="1">
                <a:solidFill>
                  <a:schemeClr val="tx1"/>
                </a:solidFill>
                <a:latin typeface="Shaker2Lancet-Italic"/>
              </a:rPr>
              <a:t>Penell</a:t>
            </a:r>
            <a:r>
              <a:rPr lang="fr-FR" altLang="fr-FR" sz="1000" i="1" dirty="0">
                <a:solidFill>
                  <a:schemeClr val="tx1"/>
                </a:solidFill>
                <a:latin typeface="Shaker2Lancet-Italic"/>
              </a:rPr>
              <a:t>,</a:t>
            </a:r>
          </a:p>
          <a:p>
            <a:pPr eaLnBrk="1" hangingPunct="1">
              <a:lnSpc>
                <a:spcPct val="100000"/>
              </a:lnSpc>
              <a:spcBef>
                <a:spcPct val="0"/>
              </a:spcBef>
              <a:spcAft>
                <a:spcPct val="0"/>
              </a:spcAft>
              <a:buClrTx/>
              <a:buSzTx/>
              <a:buFontTx/>
              <a:buNone/>
            </a:pPr>
            <a:r>
              <a:rPr lang="fr-FR" altLang="fr-FR" sz="1000" i="1" dirty="0">
                <a:solidFill>
                  <a:schemeClr val="tx1"/>
                </a:solidFill>
                <a:latin typeface="Shaker2Lancet-Italic"/>
              </a:rPr>
              <a:t>Michal </a:t>
            </a:r>
            <a:r>
              <a:rPr lang="fr-FR" altLang="fr-FR" sz="1000" i="1" dirty="0" err="1">
                <a:solidFill>
                  <a:schemeClr val="tx1"/>
                </a:solidFill>
                <a:latin typeface="Shaker2Lancet-Italic"/>
              </a:rPr>
              <a:t>Korek</a:t>
            </a:r>
            <a:r>
              <a:rPr lang="fr-FR" altLang="fr-FR" sz="1000" i="1" dirty="0">
                <a:solidFill>
                  <a:schemeClr val="tx1"/>
                </a:solidFill>
                <a:latin typeface="Shaker2Lancet-Italic"/>
              </a:rPr>
              <a:t>, </a:t>
            </a:r>
            <a:r>
              <a:rPr lang="fr-FR" altLang="fr-FR" sz="1000" i="1" dirty="0" err="1">
                <a:solidFill>
                  <a:schemeClr val="tx1"/>
                </a:solidFill>
                <a:latin typeface="Shaker2Lancet-Italic"/>
              </a:rPr>
              <a:t>Göran</a:t>
            </a:r>
            <a:r>
              <a:rPr lang="fr-FR" altLang="fr-FR" sz="1000" i="1" dirty="0">
                <a:solidFill>
                  <a:schemeClr val="tx1"/>
                </a:solidFill>
                <a:latin typeface="Shaker2Lancet-Italic"/>
              </a:rPr>
              <a:t> </a:t>
            </a:r>
            <a:r>
              <a:rPr lang="fr-FR" altLang="fr-FR" sz="1000" i="1" dirty="0" err="1">
                <a:solidFill>
                  <a:schemeClr val="tx1"/>
                </a:solidFill>
                <a:latin typeface="Shaker2Lancet-Italic"/>
              </a:rPr>
              <a:t>Pershagen</a:t>
            </a:r>
            <a:r>
              <a:rPr lang="fr-FR" altLang="fr-FR" sz="1000" i="1" dirty="0">
                <a:solidFill>
                  <a:schemeClr val="tx1"/>
                </a:solidFill>
                <a:latin typeface="Shaker2Lancet-Italic"/>
              </a:rPr>
              <a:t>, Kirsten T </a:t>
            </a:r>
            <a:r>
              <a:rPr lang="fr-FR" altLang="fr-FR" sz="1000" i="1" dirty="0" err="1">
                <a:solidFill>
                  <a:schemeClr val="tx1"/>
                </a:solidFill>
                <a:latin typeface="Shaker2Lancet-Italic"/>
              </a:rPr>
              <a:t>Eriksen</a:t>
            </a:r>
            <a:r>
              <a:rPr lang="fr-FR" altLang="fr-FR" sz="1000" i="1" dirty="0">
                <a:solidFill>
                  <a:schemeClr val="tx1"/>
                </a:solidFill>
                <a:latin typeface="Shaker2Lancet-Italic"/>
              </a:rPr>
              <a:t>, Mette </a:t>
            </a:r>
            <a:r>
              <a:rPr lang="fr-FR" altLang="fr-FR" sz="1000" i="1" dirty="0" err="1">
                <a:solidFill>
                  <a:schemeClr val="tx1"/>
                </a:solidFill>
                <a:latin typeface="Shaker2Lancet-Italic"/>
              </a:rPr>
              <a:t>Sørensen</a:t>
            </a:r>
            <a:r>
              <a:rPr lang="fr-FR" altLang="fr-FR" sz="1000" i="1" dirty="0">
                <a:solidFill>
                  <a:schemeClr val="tx1"/>
                </a:solidFill>
                <a:latin typeface="Shaker2Lancet-Italic"/>
              </a:rPr>
              <a:t>, Anne </a:t>
            </a:r>
            <a:r>
              <a:rPr lang="fr-FR" altLang="fr-FR" sz="1000" i="1" dirty="0" err="1">
                <a:solidFill>
                  <a:schemeClr val="tx1"/>
                </a:solidFill>
                <a:latin typeface="Shaker2Lancet-Italic"/>
              </a:rPr>
              <a:t>Tjønneland</a:t>
            </a:r>
            <a:r>
              <a:rPr lang="fr-FR" altLang="fr-FR" sz="1000" i="1" dirty="0">
                <a:solidFill>
                  <a:schemeClr val="tx1"/>
                </a:solidFill>
                <a:latin typeface="Shaker2Lancet-Italic"/>
              </a:rPr>
              <a:t>, Thomas </a:t>
            </a:r>
            <a:r>
              <a:rPr lang="fr-FR" altLang="fr-FR" sz="1000" i="1" dirty="0" err="1">
                <a:solidFill>
                  <a:schemeClr val="tx1"/>
                </a:solidFill>
                <a:latin typeface="Shaker2Lancet-Italic"/>
              </a:rPr>
              <a:t>Ellermann</a:t>
            </a:r>
            <a:r>
              <a:rPr lang="fr-FR" altLang="fr-FR" sz="1000" i="1" dirty="0">
                <a:solidFill>
                  <a:schemeClr val="tx1"/>
                </a:solidFill>
                <a:latin typeface="Shaker2Lancet-Italic"/>
              </a:rPr>
              <a:t>, </a:t>
            </a:r>
            <a:r>
              <a:rPr lang="fr-FR" altLang="fr-FR" sz="1000" i="1" dirty="0" err="1">
                <a:solidFill>
                  <a:schemeClr val="tx1"/>
                </a:solidFill>
                <a:latin typeface="Shaker2Lancet-Italic"/>
              </a:rPr>
              <a:t>Marloes</a:t>
            </a:r>
            <a:r>
              <a:rPr lang="fr-FR" altLang="fr-FR" sz="1000" i="1" dirty="0">
                <a:solidFill>
                  <a:schemeClr val="tx1"/>
                </a:solidFill>
                <a:latin typeface="Shaker2Lancet-Italic"/>
              </a:rPr>
              <a:t> </a:t>
            </a:r>
            <a:r>
              <a:rPr lang="fr-FR" altLang="fr-FR" sz="1000" i="1" dirty="0" err="1">
                <a:solidFill>
                  <a:schemeClr val="tx1"/>
                </a:solidFill>
                <a:latin typeface="Shaker2Lancet-Italic"/>
              </a:rPr>
              <a:t>Eeftens</a:t>
            </a:r>
            <a:r>
              <a:rPr lang="fr-FR" altLang="fr-FR" sz="1000" i="1" dirty="0">
                <a:solidFill>
                  <a:schemeClr val="tx1"/>
                </a:solidFill>
                <a:latin typeface="Shaker2Lancet-Italic"/>
              </a:rPr>
              <a:t>, Petra H Peeters,</a:t>
            </a:r>
          </a:p>
          <a:p>
            <a:pPr eaLnBrk="1" hangingPunct="1">
              <a:lnSpc>
                <a:spcPct val="100000"/>
              </a:lnSpc>
              <a:spcBef>
                <a:spcPct val="0"/>
              </a:spcBef>
              <a:spcAft>
                <a:spcPct val="0"/>
              </a:spcAft>
              <a:buClrTx/>
              <a:buSzTx/>
              <a:buFontTx/>
              <a:buNone/>
            </a:pPr>
            <a:r>
              <a:rPr lang="fr-FR" altLang="fr-FR" sz="1000" i="1" dirty="0" err="1">
                <a:solidFill>
                  <a:schemeClr val="tx1"/>
                </a:solidFill>
                <a:latin typeface="Shaker2Lancet-Italic"/>
              </a:rPr>
              <a:t>Kees</a:t>
            </a:r>
            <a:r>
              <a:rPr lang="fr-FR" altLang="fr-FR" sz="1000" i="1" dirty="0">
                <a:solidFill>
                  <a:schemeClr val="tx1"/>
                </a:solidFill>
                <a:latin typeface="Shaker2Lancet-Italic"/>
              </a:rPr>
              <a:t> </a:t>
            </a:r>
            <a:r>
              <a:rPr lang="fr-FR" altLang="fr-FR" sz="1000" i="1" dirty="0" err="1">
                <a:solidFill>
                  <a:schemeClr val="tx1"/>
                </a:solidFill>
                <a:latin typeface="Shaker2Lancet-Italic"/>
              </a:rPr>
              <a:t>Meliefste</a:t>
            </a:r>
            <a:r>
              <a:rPr lang="fr-FR" altLang="fr-FR" sz="1000" i="1" dirty="0">
                <a:solidFill>
                  <a:schemeClr val="tx1"/>
                </a:solidFill>
                <a:latin typeface="Shaker2Lancet-Italic"/>
              </a:rPr>
              <a:t>, Meng Wang, Bas </a:t>
            </a:r>
            <a:r>
              <a:rPr lang="fr-FR" altLang="fr-FR" sz="1000" i="1" dirty="0" err="1">
                <a:solidFill>
                  <a:schemeClr val="tx1"/>
                </a:solidFill>
                <a:latin typeface="Shaker2Lancet-Italic"/>
              </a:rPr>
              <a:t>Bueno</a:t>
            </a:r>
            <a:r>
              <a:rPr lang="fr-FR" altLang="fr-FR" sz="1000" i="1" dirty="0">
                <a:solidFill>
                  <a:schemeClr val="tx1"/>
                </a:solidFill>
                <a:latin typeface="Shaker2Lancet-Italic"/>
              </a:rPr>
              <a:t>-de-</a:t>
            </a:r>
            <a:r>
              <a:rPr lang="fr-FR" altLang="fr-FR" sz="1000" i="1" dirty="0" err="1">
                <a:solidFill>
                  <a:schemeClr val="tx1"/>
                </a:solidFill>
                <a:latin typeface="Shaker2Lancet-Italic"/>
              </a:rPr>
              <a:t>Mesquita</a:t>
            </a:r>
            <a:r>
              <a:rPr lang="fr-FR" altLang="fr-FR" sz="1000" i="1" dirty="0">
                <a:solidFill>
                  <a:schemeClr val="tx1"/>
                </a:solidFill>
                <a:latin typeface="Shaker2Lancet-Italic"/>
              </a:rPr>
              <a:t>, Timothy J Key, </a:t>
            </a:r>
            <a:r>
              <a:rPr lang="fr-FR" altLang="fr-FR" sz="1000" i="1" dirty="0" err="1">
                <a:solidFill>
                  <a:schemeClr val="tx1"/>
                </a:solidFill>
                <a:latin typeface="Shaker2Lancet-Italic"/>
              </a:rPr>
              <a:t>Kees</a:t>
            </a:r>
            <a:r>
              <a:rPr lang="fr-FR" altLang="fr-FR" sz="1000" i="1" dirty="0">
                <a:solidFill>
                  <a:schemeClr val="tx1"/>
                </a:solidFill>
                <a:latin typeface="Shaker2Lancet-Italic"/>
              </a:rPr>
              <a:t> de Hoogh, Hans </a:t>
            </a:r>
            <a:r>
              <a:rPr lang="fr-FR" altLang="fr-FR" sz="1000" i="1" dirty="0" err="1">
                <a:solidFill>
                  <a:schemeClr val="tx1"/>
                </a:solidFill>
                <a:latin typeface="Shaker2Lancet-Italic"/>
              </a:rPr>
              <a:t>Concin</a:t>
            </a:r>
            <a:r>
              <a:rPr lang="fr-FR" altLang="fr-FR" sz="1000" i="1" dirty="0">
                <a:solidFill>
                  <a:schemeClr val="tx1"/>
                </a:solidFill>
                <a:latin typeface="Shaker2Lancet-Italic"/>
              </a:rPr>
              <a:t>, Gabriele Nagel, Alice </a:t>
            </a:r>
            <a:r>
              <a:rPr lang="fr-FR" altLang="fr-FR" sz="1000" i="1" dirty="0" err="1">
                <a:solidFill>
                  <a:schemeClr val="tx1"/>
                </a:solidFill>
                <a:latin typeface="Shaker2Lancet-Italic"/>
              </a:rPr>
              <a:t>Vilier</a:t>
            </a:r>
            <a:r>
              <a:rPr lang="fr-FR" altLang="fr-FR" sz="1000" i="1" dirty="0">
                <a:solidFill>
                  <a:schemeClr val="tx1"/>
                </a:solidFill>
                <a:latin typeface="Shaker2Lancet-Italic"/>
              </a:rPr>
              <a:t>, Sara </a:t>
            </a:r>
            <a:r>
              <a:rPr lang="fr-FR" altLang="fr-FR" sz="1000" i="1" dirty="0" err="1">
                <a:solidFill>
                  <a:schemeClr val="tx1"/>
                </a:solidFill>
                <a:latin typeface="Shaker2Lancet-Italic"/>
              </a:rPr>
              <a:t>Grioni</a:t>
            </a:r>
            <a:r>
              <a:rPr lang="fr-FR" altLang="fr-FR" sz="1000" i="1" dirty="0">
                <a:solidFill>
                  <a:schemeClr val="tx1"/>
                </a:solidFill>
                <a:latin typeface="Shaker2Lancet-Italic"/>
              </a:rPr>
              <a:t>,</a:t>
            </a:r>
          </a:p>
          <a:p>
            <a:pPr eaLnBrk="1" hangingPunct="1">
              <a:lnSpc>
                <a:spcPct val="100000"/>
              </a:lnSpc>
              <a:spcBef>
                <a:spcPct val="0"/>
              </a:spcBef>
              <a:spcAft>
                <a:spcPct val="0"/>
              </a:spcAft>
              <a:buClrTx/>
              <a:buSzTx/>
              <a:buFontTx/>
              <a:buNone/>
            </a:pPr>
            <a:r>
              <a:rPr lang="it-IT" altLang="fr-FR" sz="1000" i="1" dirty="0">
                <a:solidFill>
                  <a:schemeClr val="tx1"/>
                </a:solidFill>
                <a:latin typeface="Shaker2Lancet-Italic"/>
              </a:rPr>
              <a:t>Vittorio Krogh, Ming-Yi Tsai, Fulvio Ricceri, Carlotta Sacerdote, Claudia Galassi, Enrica Migliore, Andrea Ranzi, Giulia Cesaroni, Chiara Badaloni,</a:t>
            </a:r>
          </a:p>
          <a:p>
            <a:pPr eaLnBrk="1" hangingPunct="1">
              <a:lnSpc>
                <a:spcPct val="100000"/>
              </a:lnSpc>
              <a:spcBef>
                <a:spcPct val="0"/>
              </a:spcBef>
              <a:spcAft>
                <a:spcPct val="0"/>
              </a:spcAft>
              <a:buClrTx/>
              <a:buSzTx/>
              <a:buFontTx/>
              <a:buNone/>
            </a:pPr>
            <a:r>
              <a:rPr lang="fr-FR" altLang="fr-FR" sz="1000" i="1" dirty="0">
                <a:solidFill>
                  <a:schemeClr val="tx1"/>
                </a:solidFill>
                <a:latin typeface="Shaker2Lancet-Italic"/>
              </a:rPr>
              <a:t>Francesco </a:t>
            </a:r>
            <a:r>
              <a:rPr lang="fr-FR" altLang="fr-FR" sz="1000" i="1" dirty="0" err="1">
                <a:solidFill>
                  <a:schemeClr val="tx1"/>
                </a:solidFill>
                <a:latin typeface="Shaker2Lancet-Italic"/>
              </a:rPr>
              <a:t>Forastiere</a:t>
            </a:r>
            <a:r>
              <a:rPr lang="fr-FR" altLang="fr-FR" sz="1000" i="1" dirty="0">
                <a:solidFill>
                  <a:schemeClr val="tx1"/>
                </a:solidFill>
                <a:latin typeface="Shaker2Lancet-Italic"/>
              </a:rPr>
              <a:t>, </a:t>
            </a:r>
            <a:r>
              <a:rPr lang="fr-FR" altLang="fr-FR" sz="1000" i="1" dirty="0" err="1">
                <a:solidFill>
                  <a:schemeClr val="tx1"/>
                </a:solidFill>
                <a:latin typeface="Shaker2Lancet-Italic"/>
              </a:rPr>
              <a:t>Ibon</a:t>
            </a:r>
            <a:r>
              <a:rPr lang="fr-FR" altLang="fr-FR" sz="1000" i="1" dirty="0">
                <a:solidFill>
                  <a:schemeClr val="tx1"/>
                </a:solidFill>
                <a:latin typeface="Shaker2Lancet-Italic"/>
              </a:rPr>
              <a:t> Tamayo, Pilar </a:t>
            </a:r>
            <a:r>
              <a:rPr lang="fr-FR" altLang="fr-FR" sz="1000" i="1" dirty="0" err="1">
                <a:solidFill>
                  <a:schemeClr val="tx1"/>
                </a:solidFill>
                <a:latin typeface="Shaker2Lancet-Italic"/>
              </a:rPr>
              <a:t>Amiano</a:t>
            </a:r>
            <a:r>
              <a:rPr lang="fr-FR" altLang="fr-FR" sz="1000" i="1" dirty="0">
                <a:solidFill>
                  <a:schemeClr val="tx1"/>
                </a:solidFill>
                <a:latin typeface="Shaker2Lancet-Italic"/>
              </a:rPr>
              <a:t>, </a:t>
            </a:r>
            <a:r>
              <a:rPr lang="fr-FR" altLang="fr-FR" sz="1000" i="1" dirty="0" err="1">
                <a:solidFill>
                  <a:schemeClr val="tx1"/>
                </a:solidFill>
                <a:latin typeface="Shaker2Lancet-Italic"/>
              </a:rPr>
              <a:t>Miren</a:t>
            </a:r>
            <a:r>
              <a:rPr lang="fr-FR" altLang="fr-FR" sz="1000" i="1" dirty="0">
                <a:solidFill>
                  <a:schemeClr val="tx1"/>
                </a:solidFill>
                <a:latin typeface="Shaker2Lancet-Italic"/>
              </a:rPr>
              <a:t> </a:t>
            </a:r>
            <a:r>
              <a:rPr lang="fr-FR" altLang="fr-FR" sz="1000" i="1" dirty="0" err="1">
                <a:solidFill>
                  <a:schemeClr val="tx1"/>
                </a:solidFill>
                <a:latin typeface="Shaker2Lancet-Italic"/>
              </a:rPr>
              <a:t>Dorronsoro</a:t>
            </a:r>
            <a:r>
              <a:rPr lang="fr-FR" altLang="fr-FR" sz="1000" i="1" dirty="0">
                <a:solidFill>
                  <a:schemeClr val="tx1"/>
                </a:solidFill>
                <a:latin typeface="Shaker2Lancet-Italic"/>
              </a:rPr>
              <a:t>, Antonia </a:t>
            </a:r>
            <a:r>
              <a:rPr lang="fr-FR" altLang="fr-FR" sz="1000" i="1" dirty="0" err="1">
                <a:solidFill>
                  <a:schemeClr val="tx1"/>
                </a:solidFill>
                <a:latin typeface="Shaker2Lancet-Italic"/>
              </a:rPr>
              <a:t>Trichopoulou</a:t>
            </a:r>
            <a:r>
              <a:rPr lang="fr-FR" altLang="fr-FR" sz="1000" i="1" dirty="0">
                <a:solidFill>
                  <a:schemeClr val="tx1"/>
                </a:solidFill>
                <a:latin typeface="Shaker2Lancet-Italic"/>
              </a:rPr>
              <a:t>, Christina </a:t>
            </a:r>
            <a:r>
              <a:rPr lang="fr-FR" altLang="fr-FR" sz="1000" i="1" dirty="0" err="1">
                <a:solidFill>
                  <a:schemeClr val="tx1"/>
                </a:solidFill>
                <a:latin typeface="Shaker2Lancet-Italic"/>
              </a:rPr>
              <a:t>Bamia</a:t>
            </a:r>
            <a:r>
              <a:rPr lang="fr-FR" altLang="fr-FR" sz="1000" i="1" dirty="0">
                <a:solidFill>
                  <a:schemeClr val="tx1"/>
                </a:solidFill>
                <a:latin typeface="Shaker2Lancet-Italic"/>
              </a:rPr>
              <a:t>, Paolo </a:t>
            </a:r>
            <a:r>
              <a:rPr lang="fr-FR" altLang="fr-FR" sz="1000" i="1" dirty="0" err="1">
                <a:solidFill>
                  <a:schemeClr val="tx1"/>
                </a:solidFill>
                <a:latin typeface="Shaker2Lancet-Italic"/>
              </a:rPr>
              <a:t>Vineis</a:t>
            </a:r>
            <a:r>
              <a:rPr lang="fr-FR" altLang="fr-FR" sz="1000" i="1" dirty="0">
                <a:solidFill>
                  <a:schemeClr val="tx1"/>
                </a:solidFill>
                <a:latin typeface="Shaker2Lancet-Italic"/>
              </a:rPr>
              <a:t>*, </a:t>
            </a:r>
            <a:r>
              <a:rPr lang="fr-FR" altLang="fr-FR" sz="1000" i="1" dirty="0" err="1">
                <a:solidFill>
                  <a:schemeClr val="tx1"/>
                </a:solidFill>
                <a:latin typeface="Shaker2Lancet-Italic"/>
              </a:rPr>
              <a:t>Gerard</a:t>
            </a:r>
            <a:r>
              <a:rPr lang="fr-FR" altLang="fr-FR" sz="1000" i="1" dirty="0">
                <a:solidFill>
                  <a:schemeClr val="tx1"/>
                </a:solidFill>
                <a:latin typeface="Shaker2Lancet-Italic"/>
              </a:rPr>
              <a:t> </a:t>
            </a:r>
            <a:r>
              <a:rPr lang="fr-FR" altLang="fr-FR" sz="1000" i="1" dirty="0" err="1">
                <a:solidFill>
                  <a:schemeClr val="tx1"/>
                </a:solidFill>
                <a:latin typeface="Shaker2Lancet-Italic"/>
              </a:rPr>
              <a:t>Hoek</a:t>
            </a:r>
            <a:r>
              <a:rPr lang="fr-FR" altLang="fr-FR" sz="1000" i="1" dirty="0">
                <a:solidFill>
                  <a:schemeClr val="tx1"/>
                </a:solidFill>
                <a:latin typeface="Shaker2Lancet-Italic"/>
              </a:rPr>
              <a:t>*</a:t>
            </a:r>
            <a:endParaRPr lang="fr-FR" altLang="fr-FR" sz="1000" dirty="0">
              <a:solidFill>
                <a:schemeClr val="tx1"/>
              </a:solidFill>
            </a:endParaRPr>
          </a:p>
        </p:txBody>
      </p:sp>
      <p:sp>
        <p:nvSpPr>
          <p:cNvPr id="6" name="Rectangle 1"/>
          <p:cNvSpPr>
            <a:spLocks noChangeArrowheads="1"/>
          </p:cNvSpPr>
          <p:nvPr/>
        </p:nvSpPr>
        <p:spPr bwMode="auto">
          <a:xfrm>
            <a:off x="3509304" y="6384925"/>
            <a:ext cx="5200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ts val="600"/>
              </a:spcBef>
              <a:spcAft>
                <a:spcPts val="600"/>
              </a:spcAft>
              <a:buClr>
                <a:srgbClr val="9A6FA9"/>
              </a:buClr>
              <a:buSzPct val="70000"/>
              <a:buFont typeface="Wingdings" panose="05000000000000000000" pitchFamily="2" charset="2"/>
              <a:buChar char="n"/>
              <a:defRPr>
                <a:solidFill>
                  <a:schemeClr val="bg1"/>
                </a:solidFill>
                <a:latin typeface="Arial" panose="020B0604020202020204" pitchFamily="34" charset="0"/>
                <a:cs typeface="Arial" panose="020B0604020202020204" pitchFamily="34" charset="0"/>
              </a:defRPr>
            </a:lvl1pPr>
            <a:lvl2pPr marL="742950" indent="-285750" eaLnBrk="0" hangingPunct="0">
              <a:lnSpc>
                <a:spcPct val="95000"/>
              </a:lnSpc>
              <a:spcBef>
                <a:spcPts val="600"/>
              </a:spcBef>
              <a:spcAft>
                <a:spcPts val="600"/>
              </a:spcAft>
              <a:buClr>
                <a:schemeClr val="tx2"/>
              </a:buClr>
              <a:buSzPct val="70000"/>
              <a:buFont typeface="Wingdings" panose="05000000000000000000" pitchFamily="2" charset="2"/>
              <a:buChar char="n"/>
              <a:defRPr sz="1600">
                <a:solidFill>
                  <a:schemeClr val="bg1"/>
                </a:solidFill>
                <a:latin typeface="Arial" panose="020B0604020202020204" pitchFamily="34" charset="0"/>
                <a:cs typeface="Arial" panose="020B0604020202020204" pitchFamily="34" charset="0"/>
              </a:defRPr>
            </a:lvl2pPr>
            <a:lvl3pPr marL="1143000" indent="-228600" eaLnBrk="0" hangingPunct="0">
              <a:lnSpc>
                <a:spcPct val="95000"/>
              </a:lnSpc>
              <a:spcBef>
                <a:spcPts val="600"/>
              </a:spcBef>
              <a:spcAft>
                <a:spcPts val="600"/>
              </a:spcAft>
              <a:buClr>
                <a:schemeClr val="accent2"/>
              </a:buClr>
              <a:buSzPct val="70000"/>
              <a:buFont typeface="Wingdings" panose="05000000000000000000" pitchFamily="2" charset="2"/>
              <a:buChar char="n"/>
              <a:defRPr sz="1400">
                <a:solidFill>
                  <a:schemeClr val="bg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r" eaLnBrk="1" hangingPunct="1">
              <a:lnSpc>
                <a:spcPct val="100000"/>
              </a:lnSpc>
              <a:spcBef>
                <a:spcPct val="0"/>
              </a:spcBef>
              <a:spcAft>
                <a:spcPct val="0"/>
              </a:spcAft>
              <a:buClrTx/>
              <a:buSzTx/>
              <a:buFontTx/>
              <a:buNone/>
            </a:pPr>
            <a:r>
              <a:rPr lang="fr-FR" sz="1400" i="1" dirty="0" smtClean="0"/>
              <a:t>Lancet </a:t>
            </a:r>
            <a:r>
              <a:rPr lang="fr-FR" sz="1400" i="1" dirty="0" err="1" smtClean="0"/>
              <a:t>Oncol</a:t>
            </a:r>
            <a:r>
              <a:rPr lang="fr-FR" sz="1400" i="1" dirty="0" smtClean="0"/>
              <a:t>. </a:t>
            </a:r>
            <a:r>
              <a:rPr lang="fr-FR" sz="1400" dirty="0" smtClean="0"/>
              <a:t>2013 Aug;14(9):813-22</a:t>
            </a:r>
            <a:r>
              <a:rPr lang="fr-FR" sz="1400" i="1" dirty="0" smtClean="0"/>
              <a:t>.</a:t>
            </a:r>
            <a:endParaRPr lang="fr-FR" altLang="fr-FR" sz="1400" dirty="0">
              <a:solidFill>
                <a:schemeClr val="tx1"/>
              </a:solidFill>
            </a:endParaRPr>
          </a:p>
        </p:txBody>
      </p:sp>
      <p:pic>
        <p:nvPicPr>
          <p:cNvPr id="2" name="Image 1"/>
          <p:cNvPicPr>
            <a:picLocks noChangeAspect="1"/>
          </p:cNvPicPr>
          <p:nvPr/>
        </p:nvPicPr>
        <p:blipFill>
          <a:blip r:embed="rId3"/>
          <a:stretch>
            <a:fillRect/>
          </a:stretch>
        </p:blipFill>
        <p:spPr>
          <a:xfrm>
            <a:off x="0" y="61975"/>
            <a:ext cx="4600575" cy="67722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09509166"/>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Image 1"/>
          <p:cNvPicPr>
            <a:picLocks noChangeAspect="1"/>
          </p:cNvPicPr>
          <p:nvPr/>
        </p:nvPicPr>
        <p:blipFill rotWithShape="1">
          <a:blip r:embed="rId3" cstate="print">
            <a:extLst>
              <a:ext uri="{28A0092B-C50C-407E-A947-70E740481C1C}">
                <a14:useLocalDpi xmlns:a14="http://schemas.microsoft.com/office/drawing/2010/main" val="0"/>
              </a:ext>
            </a:extLst>
          </a:blip>
          <a:srcRect l="7213" t="7283" r="3901" b="13394"/>
          <a:stretch/>
        </p:blipFill>
        <p:spPr bwMode="auto">
          <a:xfrm>
            <a:off x="1652337" y="165075"/>
            <a:ext cx="5205905" cy="65726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42875" y="612775"/>
            <a:ext cx="86010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271463" indent="-271463" algn="l" defTabSz="457200" rtl="0" eaLnBrk="0" fontAlgn="base" hangingPunct="0">
              <a:lnSpc>
                <a:spcPct val="95000"/>
              </a:lnSpc>
              <a:spcBef>
                <a:spcPts val="600"/>
              </a:spcBef>
              <a:spcAft>
                <a:spcPts val="600"/>
              </a:spcAft>
              <a:buClr>
                <a:srgbClr val="9A6FA9"/>
              </a:buClr>
              <a:buSzPct val="70000"/>
              <a:buFont typeface="Wingdings" pitchFamily="2" charset="2"/>
              <a:buChar char="n"/>
              <a:defRPr sz="1800" kern="1200">
                <a:solidFill>
                  <a:schemeClr val="bg1"/>
                </a:solidFill>
                <a:latin typeface="Arial" panose="020B0604020202020204" pitchFamily="34" charset="0"/>
                <a:ea typeface="+mn-ea"/>
                <a:cs typeface="Arial" panose="020B0604020202020204" pitchFamily="34" charset="0"/>
              </a:defRPr>
            </a:lvl1pPr>
            <a:lvl2pPr marL="719138" indent="-261938" algn="l" defTabSz="457200" rtl="0" eaLnBrk="0" fontAlgn="base" hangingPunct="0">
              <a:lnSpc>
                <a:spcPct val="95000"/>
              </a:lnSpc>
              <a:spcBef>
                <a:spcPts val="600"/>
              </a:spcBef>
              <a:spcAft>
                <a:spcPts val="600"/>
              </a:spcAft>
              <a:buClr>
                <a:schemeClr val="tx2"/>
              </a:buClr>
              <a:buSzPct val="70000"/>
              <a:buFont typeface="Wingdings" panose="05000000000000000000" pitchFamily="2" charset="2"/>
              <a:buChar char="n"/>
              <a:defRPr sz="1600" kern="1200">
                <a:solidFill>
                  <a:schemeClr val="bg1"/>
                </a:solidFill>
                <a:latin typeface="Arial" panose="020B0604020202020204" pitchFamily="34" charset="0"/>
                <a:ea typeface="+mn-ea"/>
                <a:cs typeface="Arial" panose="020B0604020202020204" pitchFamily="34" charset="0"/>
              </a:defRPr>
            </a:lvl2pPr>
            <a:lvl3pPr marL="1168400" indent="-254000" algn="l" defTabSz="457200" rtl="0" eaLnBrk="0" fontAlgn="base" hangingPunct="0">
              <a:lnSpc>
                <a:spcPct val="95000"/>
              </a:lnSpc>
              <a:spcBef>
                <a:spcPts val="600"/>
              </a:spcBef>
              <a:spcAft>
                <a:spcPts val="600"/>
              </a:spcAft>
              <a:buClr>
                <a:schemeClr val="accent2"/>
              </a:buClr>
              <a:buSzPct val="70000"/>
              <a:buFont typeface="Wingdings" panose="05000000000000000000" pitchFamily="2" charset="2"/>
              <a:buChar char="n"/>
              <a:defRPr sz="1200" kern="1200">
                <a:solidFill>
                  <a:schemeClr val="bg1"/>
                </a:solidFill>
                <a:latin typeface="Arial" panose="020B0604020202020204" pitchFamily="34" charset="0"/>
                <a:ea typeface="+mn-ea"/>
                <a:cs typeface="Arial" panose="020B0604020202020204" pitchFamily="34" charset="0"/>
              </a:defRPr>
            </a:lvl3pPr>
            <a:lvl4pPr marL="1600200" indent="-228600" algn="l" defTabSz="457200" rtl="0" eaLnBrk="0" fontAlgn="base" hangingPunct="0">
              <a:spcBef>
                <a:spcPct val="20000"/>
              </a:spcBef>
              <a:spcAft>
                <a:spcPct val="0"/>
              </a:spcAft>
              <a:buSzPct val="70000"/>
              <a:buFont typeface="Arial"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spcBef>
                <a:spcPct val="20000"/>
              </a:spcBef>
              <a:spcAft>
                <a:spcPct val="0"/>
              </a:spcAft>
              <a:buSzPct val="70000"/>
              <a:buFont typeface="Arial"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914400">
              <a:lnSpc>
                <a:spcPct val="90000"/>
              </a:lnSpc>
              <a:buFont typeface="Monotype Sorts" charset="2"/>
              <a:buNone/>
              <a:defRPr/>
            </a:pPr>
            <a:r>
              <a:rPr lang="fr-FR" altLang="fr-FR" sz="4800" dirty="0" smtClean="0">
                <a:solidFill>
                  <a:srgbClr val="990099"/>
                </a:solidFill>
                <a:effectLst>
                  <a:outerShdw blurRad="38100" dist="38100" dir="2700000" algn="tl">
                    <a:srgbClr val="000000"/>
                  </a:outerShdw>
                </a:effectLst>
                <a:latin typeface="+mj-lt"/>
              </a:rPr>
              <a:t>Plan – cadre du sujet </a:t>
            </a:r>
          </a:p>
        </p:txBody>
      </p:sp>
      <p:sp>
        <p:nvSpPr>
          <p:cNvPr id="5" name="Rectangle 3"/>
          <p:cNvSpPr>
            <a:spLocks noChangeArrowheads="1"/>
          </p:cNvSpPr>
          <p:nvPr/>
        </p:nvSpPr>
        <p:spPr bwMode="auto">
          <a:xfrm>
            <a:off x="323849" y="1641475"/>
            <a:ext cx="8239125" cy="4757298"/>
          </a:xfrm>
          <a:prstGeom prst="rect">
            <a:avLst/>
          </a:prstGeom>
          <a:noFill/>
          <a:ln>
            <a:noFill/>
          </a:ln>
          <a:effectLst/>
          <a:extLst/>
        </p:spPr>
        <p:txBody>
          <a:bodyPr/>
          <a:lstStyle>
            <a:lvl1pPr>
              <a:defRPr sz="2400">
                <a:solidFill>
                  <a:schemeClr val="tx1"/>
                </a:solidFill>
                <a:latin typeface="Times New Roman" pitchFamily="18" charset="0"/>
              </a:defRPr>
            </a:lvl1pPr>
            <a:lvl2pPr marL="862013" indent="-285750">
              <a:defRPr sz="2400">
                <a:solidFill>
                  <a:schemeClr val="tx1"/>
                </a:solidFill>
                <a:latin typeface="Times New Roman" pitchFamily="18" charset="0"/>
              </a:defRPr>
            </a:lvl2pPr>
            <a:lvl3pPr marL="1281113" indent="-228600">
              <a:defRPr sz="2400">
                <a:solidFill>
                  <a:schemeClr val="tx1"/>
                </a:solidFill>
                <a:latin typeface="Times New Roman" pitchFamily="18" charset="0"/>
              </a:defRPr>
            </a:lvl3pPr>
            <a:lvl4pPr marL="1700213" indent="-228600">
              <a:defRPr sz="2400">
                <a:solidFill>
                  <a:schemeClr val="tx1"/>
                </a:solidFill>
                <a:latin typeface="Times New Roman" pitchFamily="18" charset="0"/>
              </a:defRPr>
            </a:lvl4pPr>
            <a:lvl5pPr marL="2119313" indent="-228600">
              <a:defRPr sz="2400">
                <a:solidFill>
                  <a:schemeClr val="tx1"/>
                </a:solidFill>
                <a:latin typeface="Times New Roman" pitchFamily="18" charset="0"/>
              </a:defRPr>
            </a:lvl5pPr>
            <a:lvl6pPr marL="2576513" indent="-228600" fontAlgn="base">
              <a:spcBef>
                <a:spcPct val="0"/>
              </a:spcBef>
              <a:spcAft>
                <a:spcPct val="0"/>
              </a:spcAft>
              <a:defRPr sz="2400">
                <a:solidFill>
                  <a:schemeClr val="tx1"/>
                </a:solidFill>
                <a:latin typeface="Times New Roman" pitchFamily="18" charset="0"/>
              </a:defRPr>
            </a:lvl6pPr>
            <a:lvl7pPr marL="3033713" indent="-228600" fontAlgn="base">
              <a:spcBef>
                <a:spcPct val="0"/>
              </a:spcBef>
              <a:spcAft>
                <a:spcPct val="0"/>
              </a:spcAft>
              <a:defRPr sz="2400">
                <a:solidFill>
                  <a:schemeClr val="tx1"/>
                </a:solidFill>
                <a:latin typeface="Times New Roman" pitchFamily="18" charset="0"/>
              </a:defRPr>
            </a:lvl7pPr>
            <a:lvl8pPr marL="3490913" indent="-228600" fontAlgn="base">
              <a:spcBef>
                <a:spcPct val="0"/>
              </a:spcBef>
              <a:spcAft>
                <a:spcPct val="0"/>
              </a:spcAft>
              <a:defRPr sz="2400">
                <a:solidFill>
                  <a:schemeClr val="tx1"/>
                </a:solidFill>
                <a:latin typeface="Times New Roman" pitchFamily="18" charset="0"/>
              </a:defRPr>
            </a:lvl8pPr>
            <a:lvl9pPr marL="3948113" indent="-228600" fontAlgn="base">
              <a:spcBef>
                <a:spcPct val="0"/>
              </a:spcBef>
              <a:spcAft>
                <a:spcPct val="0"/>
              </a:spcAft>
              <a:defRPr sz="2400">
                <a:solidFill>
                  <a:schemeClr val="tx1"/>
                </a:solidFill>
                <a:latin typeface="Times New Roman" pitchFamily="18" charset="0"/>
              </a:defRPr>
            </a:lvl9pPr>
          </a:lstStyle>
          <a:p>
            <a:pPr marL="571500" lvl="0" indent="-571500" defTabSz="449263">
              <a:spcBef>
                <a:spcPct val="20000"/>
              </a:spcBef>
              <a:buClr>
                <a:schemeClr val="accent3">
                  <a:lumMod val="75000"/>
                </a:schemeClr>
              </a:buClr>
              <a:buSzPct val="100000"/>
              <a:buFont typeface="Wingdings" panose="05000000000000000000" pitchFamily="2" charset="2"/>
              <a:buChar char="v"/>
              <a:defRPr/>
            </a:pPr>
            <a:r>
              <a:rPr lang="fr-FR" altLang="fr-FR" dirty="0" smtClean="0">
                <a:solidFill>
                  <a:prstClr val="black">
                    <a:lumMod val="75000"/>
                    <a:lumOff val="25000"/>
                  </a:prstClr>
                </a:solidFill>
                <a:latin typeface="Arial" pitchFamily="34" charset="0"/>
                <a:cs typeface="Lucida Sans Unicode" pitchFamily="34" charset="0"/>
              </a:rPr>
              <a:t>Les documents de référence</a:t>
            </a:r>
            <a:endParaRPr lang="fr-FR" altLang="fr-FR" dirty="0" smtClean="0">
              <a:solidFill>
                <a:schemeClr val="tx1">
                  <a:lumMod val="75000"/>
                  <a:lumOff val="25000"/>
                </a:schemeClr>
              </a:solidFill>
              <a:latin typeface="Arial" pitchFamily="34" charset="0"/>
              <a:cs typeface="Lucida Sans Unicode" pitchFamily="34" charset="0"/>
            </a:endParaRPr>
          </a:p>
          <a:p>
            <a:pPr marL="571500" indent="-571500" defTabSz="449263">
              <a:spcBef>
                <a:spcPct val="20000"/>
              </a:spcBef>
              <a:buClr>
                <a:schemeClr val="accent3">
                  <a:lumMod val="75000"/>
                </a:schemeClr>
              </a:buClr>
              <a:buSzPct val="100000"/>
              <a:buFont typeface="Wingdings" panose="05000000000000000000" pitchFamily="2" charset="2"/>
              <a:buChar char="v"/>
              <a:defRPr/>
            </a:pPr>
            <a:r>
              <a:rPr lang="fr-FR" altLang="fr-FR" dirty="0" smtClean="0">
                <a:solidFill>
                  <a:schemeClr val="tx1">
                    <a:lumMod val="75000"/>
                    <a:lumOff val="25000"/>
                  </a:schemeClr>
                </a:solidFill>
                <a:latin typeface="Arial" pitchFamily="34" charset="0"/>
                <a:cs typeface="Lucida Sans Unicode" pitchFamily="34" charset="0"/>
              </a:rPr>
              <a:t>Les différents polluants atmosphériques, leurs sources, leur évolution</a:t>
            </a:r>
          </a:p>
          <a:p>
            <a:pPr marL="571500" indent="-571500" defTabSz="449263">
              <a:spcBef>
                <a:spcPct val="20000"/>
              </a:spcBef>
              <a:buClr>
                <a:schemeClr val="accent3">
                  <a:lumMod val="75000"/>
                </a:schemeClr>
              </a:buClr>
              <a:buSzPct val="100000"/>
              <a:buFont typeface="Wingdings" panose="05000000000000000000" pitchFamily="2" charset="2"/>
              <a:buChar char="v"/>
              <a:defRPr/>
            </a:pPr>
            <a:r>
              <a:rPr lang="fr-FR" altLang="fr-FR" dirty="0" smtClean="0">
                <a:solidFill>
                  <a:schemeClr val="tx1">
                    <a:lumMod val="75000"/>
                    <a:lumOff val="25000"/>
                  </a:schemeClr>
                </a:solidFill>
                <a:latin typeface="Arial" pitchFamily="34" charset="0"/>
                <a:cs typeface="Lucida Sans Unicode" pitchFamily="34" charset="0"/>
              </a:rPr>
              <a:t>Les effets sur la santé</a:t>
            </a:r>
          </a:p>
          <a:p>
            <a:pPr marL="1433513" lvl="1" indent="-571500" defTabSz="449263">
              <a:spcBef>
                <a:spcPct val="20000"/>
              </a:spcBef>
              <a:buClr>
                <a:schemeClr val="accent2">
                  <a:lumMod val="60000"/>
                  <a:lumOff val="40000"/>
                </a:schemeClr>
              </a:buClr>
              <a:buSzPct val="100000"/>
              <a:buFont typeface="Wingdings" panose="05000000000000000000" pitchFamily="2" charset="2"/>
              <a:buChar char="§"/>
              <a:defRPr/>
            </a:pPr>
            <a:r>
              <a:rPr lang="fr-FR" altLang="fr-FR" dirty="0" smtClean="0">
                <a:solidFill>
                  <a:schemeClr val="tx1">
                    <a:lumMod val="75000"/>
                    <a:lumOff val="25000"/>
                  </a:schemeClr>
                </a:solidFill>
                <a:latin typeface="Arial" pitchFamily="34" charset="0"/>
                <a:cs typeface="Lucida Sans Unicode" pitchFamily="34" charset="0"/>
              </a:rPr>
              <a:t>Focus sur pollution chronique et PM</a:t>
            </a:r>
            <a:r>
              <a:rPr lang="fr-FR" altLang="fr-FR" baseline="-25000" dirty="0" smtClean="0">
                <a:solidFill>
                  <a:schemeClr val="tx1">
                    <a:lumMod val="75000"/>
                    <a:lumOff val="25000"/>
                  </a:schemeClr>
                </a:solidFill>
                <a:latin typeface="Arial" pitchFamily="34" charset="0"/>
                <a:cs typeface="Lucida Sans Unicode" pitchFamily="34" charset="0"/>
              </a:rPr>
              <a:t>2,5</a:t>
            </a:r>
          </a:p>
          <a:p>
            <a:pPr marL="1433513" lvl="1" indent="-571500" defTabSz="449263">
              <a:spcBef>
                <a:spcPct val="20000"/>
              </a:spcBef>
              <a:buClr>
                <a:schemeClr val="accent2">
                  <a:lumMod val="60000"/>
                  <a:lumOff val="40000"/>
                </a:schemeClr>
              </a:buClr>
              <a:buSzPct val="100000"/>
              <a:buFont typeface="Wingdings" panose="05000000000000000000" pitchFamily="2" charset="2"/>
              <a:buChar char="§"/>
              <a:defRPr/>
            </a:pPr>
            <a:r>
              <a:rPr lang="fr-FR" altLang="fr-FR" dirty="0" smtClean="0">
                <a:solidFill>
                  <a:schemeClr val="tx1">
                    <a:lumMod val="75000"/>
                    <a:lumOff val="25000"/>
                  </a:schemeClr>
                </a:solidFill>
                <a:latin typeface="Arial" pitchFamily="34" charset="0"/>
                <a:cs typeface="Lucida Sans Unicode" pitchFamily="34" charset="0"/>
              </a:rPr>
              <a:t>Morbidité et mortalité respiratoire</a:t>
            </a:r>
          </a:p>
          <a:p>
            <a:pPr marL="1433513" lvl="1" indent="-571500" defTabSz="449263">
              <a:spcBef>
                <a:spcPct val="20000"/>
              </a:spcBef>
              <a:buClr>
                <a:schemeClr val="accent2">
                  <a:lumMod val="60000"/>
                  <a:lumOff val="40000"/>
                </a:schemeClr>
              </a:buClr>
              <a:buSzPct val="100000"/>
              <a:buFont typeface="Wingdings" panose="05000000000000000000" pitchFamily="2" charset="2"/>
              <a:buChar char="§"/>
              <a:defRPr/>
            </a:pPr>
            <a:r>
              <a:rPr lang="fr-FR" altLang="fr-FR" dirty="0" smtClean="0">
                <a:solidFill>
                  <a:schemeClr val="tx1">
                    <a:lumMod val="75000"/>
                    <a:lumOff val="25000"/>
                  </a:schemeClr>
                </a:solidFill>
                <a:latin typeface="Arial" pitchFamily="34" charset="0"/>
                <a:cs typeface="Lucida Sans Unicode" pitchFamily="34" charset="0"/>
              </a:rPr>
              <a:t>Mortalité globale : rapport Santé publique France</a:t>
            </a:r>
          </a:p>
          <a:p>
            <a:pPr marL="1433513" lvl="1" indent="-571500" defTabSz="449263">
              <a:spcBef>
                <a:spcPct val="20000"/>
              </a:spcBef>
              <a:buClr>
                <a:schemeClr val="accent2">
                  <a:lumMod val="60000"/>
                  <a:lumOff val="40000"/>
                </a:schemeClr>
              </a:buClr>
              <a:buSzPct val="100000"/>
              <a:buFont typeface="Wingdings" panose="05000000000000000000" pitchFamily="2" charset="2"/>
              <a:buChar char="§"/>
              <a:defRPr/>
            </a:pPr>
            <a:r>
              <a:rPr lang="fr-FR" altLang="fr-FR" dirty="0" smtClean="0">
                <a:solidFill>
                  <a:schemeClr val="tx1">
                    <a:lumMod val="75000"/>
                    <a:lumOff val="25000"/>
                  </a:schemeClr>
                </a:solidFill>
                <a:latin typeface="Arial" pitchFamily="34" charset="0"/>
                <a:cs typeface="Lucida Sans Unicode" pitchFamily="34" charset="0"/>
              </a:rPr>
              <a:t>Que penser du diesel ?</a:t>
            </a:r>
          </a:p>
          <a:p>
            <a:pPr marL="1433513" lvl="1" indent="-571500" defTabSz="449263">
              <a:spcBef>
                <a:spcPct val="20000"/>
              </a:spcBef>
              <a:buClr>
                <a:schemeClr val="accent2">
                  <a:lumMod val="60000"/>
                  <a:lumOff val="40000"/>
                </a:schemeClr>
              </a:buClr>
              <a:buSzPct val="100000"/>
              <a:buFont typeface="Wingdings" panose="05000000000000000000" pitchFamily="2" charset="2"/>
              <a:buChar char="§"/>
              <a:defRPr/>
            </a:pPr>
            <a:r>
              <a:rPr lang="fr-FR" altLang="fr-FR" dirty="0" smtClean="0">
                <a:solidFill>
                  <a:schemeClr val="tx1">
                    <a:lumMod val="75000"/>
                    <a:lumOff val="25000"/>
                  </a:schemeClr>
                </a:solidFill>
                <a:latin typeface="Arial" pitchFamily="34" charset="0"/>
                <a:cs typeface="Lucida Sans Unicode" pitchFamily="34" charset="0"/>
              </a:rPr>
              <a:t>Que dire aux patients et au public en cas de pic de pollution ?</a:t>
            </a:r>
          </a:p>
          <a:p>
            <a:pPr marL="571500" lvl="0" indent="-571500" defTabSz="449263">
              <a:spcBef>
                <a:spcPct val="20000"/>
              </a:spcBef>
              <a:buClr>
                <a:srgbClr val="9A6FA9">
                  <a:lumMod val="75000"/>
                </a:srgbClr>
              </a:buClr>
              <a:buSzPct val="100000"/>
              <a:buFont typeface="Wingdings" panose="05000000000000000000" pitchFamily="2" charset="2"/>
              <a:buChar char="v"/>
              <a:defRPr/>
            </a:pPr>
            <a:r>
              <a:rPr lang="fr-FR" altLang="fr-FR" dirty="0" smtClean="0">
                <a:solidFill>
                  <a:prstClr val="black">
                    <a:lumMod val="75000"/>
                    <a:lumOff val="25000"/>
                  </a:prstClr>
                </a:solidFill>
                <a:latin typeface="Arial" pitchFamily="34" charset="0"/>
                <a:cs typeface="Lucida Sans Unicode" pitchFamily="34" charset="0"/>
              </a:rPr>
              <a:t>Synthèse et conclusions</a:t>
            </a:r>
            <a:endParaRPr lang="fr-FR" altLang="fr-FR" dirty="0">
              <a:solidFill>
                <a:prstClr val="black">
                  <a:lumMod val="75000"/>
                  <a:lumOff val="25000"/>
                </a:prstClr>
              </a:solidFill>
              <a:latin typeface="Arial" pitchFamily="34" charset="0"/>
              <a:cs typeface="Lucida Sans Unicode" pitchFamily="34" charset="0"/>
            </a:endParaRPr>
          </a:p>
          <a:p>
            <a:pPr marL="1433513" lvl="1" indent="-571500" defTabSz="449263">
              <a:spcBef>
                <a:spcPct val="20000"/>
              </a:spcBef>
              <a:buClr>
                <a:schemeClr val="accent2">
                  <a:lumMod val="60000"/>
                  <a:lumOff val="40000"/>
                </a:schemeClr>
              </a:buClr>
              <a:buSzPct val="100000"/>
              <a:buFont typeface="Wingdings" panose="05000000000000000000" pitchFamily="2" charset="2"/>
              <a:buChar char="§"/>
              <a:defRPr/>
            </a:pPr>
            <a:endParaRPr lang="fr-FR" altLang="fr-FR" dirty="0" smtClean="0">
              <a:solidFill>
                <a:schemeClr val="tx1">
                  <a:lumMod val="75000"/>
                  <a:lumOff val="25000"/>
                </a:schemeClr>
              </a:solidFill>
              <a:latin typeface="Arial" pitchFamily="34" charset="0"/>
              <a:cs typeface="Lucida Sans Unicode" pitchFamily="34" charset="0"/>
            </a:endParaRP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07963" y="6384925"/>
            <a:ext cx="5200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ts val="600"/>
              </a:spcBef>
              <a:spcAft>
                <a:spcPts val="600"/>
              </a:spcAft>
              <a:buClr>
                <a:srgbClr val="9A6FA9"/>
              </a:buClr>
              <a:buSzPct val="70000"/>
              <a:buFont typeface="Wingdings" panose="05000000000000000000" pitchFamily="2" charset="2"/>
              <a:buChar char="n"/>
              <a:defRPr>
                <a:solidFill>
                  <a:schemeClr val="bg1"/>
                </a:solidFill>
                <a:latin typeface="Arial" panose="020B0604020202020204" pitchFamily="34" charset="0"/>
                <a:cs typeface="Arial" panose="020B0604020202020204" pitchFamily="34" charset="0"/>
              </a:defRPr>
            </a:lvl1pPr>
            <a:lvl2pPr marL="742950" indent="-285750" eaLnBrk="0" hangingPunct="0">
              <a:lnSpc>
                <a:spcPct val="95000"/>
              </a:lnSpc>
              <a:spcBef>
                <a:spcPts val="600"/>
              </a:spcBef>
              <a:spcAft>
                <a:spcPts val="600"/>
              </a:spcAft>
              <a:buClr>
                <a:schemeClr val="tx2"/>
              </a:buClr>
              <a:buSzPct val="70000"/>
              <a:buFont typeface="Wingdings" panose="05000000000000000000" pitchFamily="2" charset="2"/>
              <a:buChar char="n"/>
              <a:defRPr sz="1600">
                <a:solidFill>
                  <a:schemeClr val="bg1"/>
                </a:solidFill>
                <a:latin typeface="Arial" panose="020B0604020202020204" pitchFamily="34" charset="0"/>
                <a:cs typeface="Arial" panose="020B0604020202020204" pitchFamily="34" charset="0"/>
              </a:defRPr>
            </a:lvl2pPr>
            <a:lvl3pPr marL="1143000" indent="-228600" eaLnBrk="0" hangingPunct="0">
              <a:lnSpc>
                <a:spcPct val="95000"/>
              </a:lnSpc>
              <a:spcBef>
                <a:spcPts val="600"/>
              </a:spcBef>
              <a:spcAft>
                <a:spcPts val="600"/>
              </a:spcAft>
              <a:buClr>
                <a:schemeClr val="accent2"/>
              </a:buClr>
              <a:buSzPct val="70000"/>
              <a:buFont typeface="Wingdings" panose="05000000000000000000" pitchFamily="2" charset="2"/>
              <a:buChar char="n"/>
              <a:defRPr sz="1400">
                <a:solidFill>
                  <a:schemeClr val="bg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spcAft>
                <a:spcPct val="0"/>
              </a:spcAft>
              <a:buClrTx/>
              <a:buSzTx/>
              <a:buFontTx/>
              <a:buNone/>
            </a:pPr>
            <a:r>
              <a:rPr lang="fr-FR" sz="1400" dirty="0" err="1" smtClean="0">
                <a:solidFill>
                  <a:srgbClr val="333333"/>
                </a:solidFill>
              </a:rPr>
              <a:t>Lelieveld</a:t>
            </a:r>
            <a:r>
              <a:rPr lang="fr-FR" sz="1400" dirty="0" smtClean="0">
                <a:solidFill>
                  <a:srgbClr val="333333"/>
                </a:solidFill>
              </a:rPr>
              <a:t> J </a:t>
            </a:r>
            <a:r>
              <a:rPr lang="fr-FR" sz="1400" i="1" dirty="0" smtClean="0">
                <a:solidFill>
                  <a:srgbClr val="333333"/>
                </a:solidFill>
              </a:rPr>
              <a:t>et al. Nature. </a:t>
            </a:r>
            <a:r>
              <a:rPr lang="fr-FR" sz="1400" dirty="0" smtClean="0">
                <a:solidFill>
                  <a:srgbClr val="333333"/>
                </a:solidFill>
              </a:rPr>
              <a:t>2015 Sep 17;525(7569):367-71</a:t>
            </a:r>
            <a:endParaRPr lang="fr-FR" altLang="fr-FR" sz="1400" dirty="0">
              <a:solidFill>
                <a:prstClr val="black"/>
              </a:solidFill>
            </a:endParaRPr>
          </a:p>
        </p:txBody>
      </p:sp>
      <p:sp>
        <p:nvSpPr>
          <p:cNvPr id="6" name="Rectangle 2"/>
          <p:cNvSpPr txBox="1">
            <a:spLocks noChangeArrowheads="1"/>
          </p:cNvSpPr>
          <p:nvPr/>
        </p:nvSpPr>
        <p:spPr bwMode="auto">
          <a:xfrm>
            <a:off x="207963" y="258928"/>
            <a:ext cx="8799244"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lvl1pPr marL="271463" indent="-271463" algn="l" defTabSz="457200" rtl="0" eaLnBrk="0" fontAlgn="base" hangingPunct="0">
              <a:lnSpc>
                <a:spcPct val="95000"/>
              </a:lnSpc>
              <a:spcBef>
                <a:spcPts val="600"/>
              </a:spcBef>
              <a:spcAft>
                <a:spcPts val="600"/>
              </a:spcAft>
              <a:buClr>
                <a:srgbClr val="9A6FA9"/>
              </a:buClr>
              <a:buSzPct val="70000"/>
              <a:buFont typeface="Wingdings" pitchFamily="2" charset="2"/>
              <a:buChar char="n"/>
              <a:defRPr sz="1800" kern="1200">
                <a:solidFill>
                  <a:schemeClr val="bg1"/>
                </a:solidFill>
                <a:latin typeface="Arial" panose="020B0604020202020204" pitchFamily="34" charset="0"/>
                <a:ea typeface="+mn-ea"/>
                <a:cs typeface="Arial" panose="020B0604020202020204" pitchFamily="34" charset="0"/>
              </a:defRPr>
            </a:lvl1pPr>
            <a:lvl2pPr marL="719138" indent="-261938" algn="l" defTabSz="457200" rtl="0" eaLnBrk="0" fontAlgn="base" hangingPunct="0">
              <a:lnSpc>
                <a:spcPct val="95000"/>
              </a:lnSpc>
              <a:spcBef>
                <a:spcPts val="600"/>
              </a:spcBef>
              <a:spcAft>
                <a:spcPts val="600"/>
              </a:spcAft>
              <a:buClr>
                <a:schemeClr val="tx2"/>
              </a:buClr>
              <a:buSzPct val="70000"/>
              <a:buFont typeface="Wingdings" panose="05000000000000000000" pitchFamily="2" charset="2"/>
              <a:buChar char="n"/>
              <a:defRPr sz="1600" kern="1200">
                <a:solidFill>
                  <a:schemeClr val="bg1"/>
                </a:solidFill>
                <a:latin typeface="Arial" panose="020B0604020202020204" pitchFamily="34" charset="0"/>
                <a:ea typeface="+mn-ea"/>
                <a:cs typeface="Arial" panose="020B0604020202020204" pitchFamily="34" charset="0"/>
              </a:defRPr>
            </a:lvl2pPr>
            <a:lvl3pPr marL="1168400" indent="-254000" algn="l" defTabSz="457200" rtl="0" eaLnBrk="0" fontAlgn="base" hangingPunct="0">
              <a:lnSpc>
                <a:spcPct val="95000"/>
              </a:lnSpc>
              <a:spcBef>
                <a:spcPts val="600"/>
              </a:spcBef>
              <a:spcAft>
                <a:spcPts val="600"/>
              </a:spcAft>
              <a:buClr>
                <a:schemeClr val="accent2"/>
              </a:buClr>
              <a:buSzPct val="70000"/>
              <a:buFont typeface="Wingdings" panose="05000000000000000000" pitchFamily="2" charset="2"/>
              <a:buChar char="n"/>
              <a:defRPr sz="1200" kern="1200">
                <a:solidFill>
                  <a:schemeClr val="bg1"/>
                </a:solidFill>
                <a:latin typeface="Arial" panose="020B0604020202020204" pitchFamily="34" charset="0"/>
                <a:ea typeface="+mn-ea"/>
                <a:cs typeface="Arial" panose="020B0604020202020204" pitchFamily="34" charset="0"/>
              </a:defRPr>
            </a:lvl3pPr>
            <a:lvl4pPr marL="1600200" indent="-228600" algn="l" defTabSz="457200" rtl="0" eaLnBrk="0" fontAlgn="base" hangingPunct="0">
              <a:spcBef>
                <a:spcPct val="20000"/>
              </a:spcBef>
              <a:spcAft>
                <a:spcPct val="0"/>
              </a:spcAft>
              <a:buSzPct val="70000"/>
              <a:buFont typeface="Arial"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spcBef>
                <a:spcPct val="20000"/>
              </a:spcBef>
              <a:spcAft>
                <a:spcPct val="0"/>
              </a:spcAft>
              <a:buSzPct val="70000"/>
              <a:buFont typeface="Arial"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914400">
              <a:lnSpc>
                <a:spcPct val="90000"/>
              </a:lnSpc>
              <a:buFont typeface="Monotype Sorts" charset="2"/>
              <a:buNone/>
              <a:defRPr/>
            </a:pPr>
            <a:r>
              <a:rPr lang="fr-FR" altLang="fr-FR" sz="4400" dirty="0">
                <a:solidFill>
                  <a:srgbClr val="990099"/>
                </a:solidFill>
                <a:effectLst>
                  <a:outerShdw blurRad="38100" dist="38100" dir="2700000" algn="tl">
                    <a:srgbClr val="000000"/>
                  </a:outerShdw>
                </a:effectLst>
                <a:latin typeface="Calibri"/>
              </a:rPr>
              <a:t>Mortalité liée à la pollution atmosphérique dans le monde en 2010</a:t>
            </a:r>
          </a:p>
        </p:txBody>
      </p:sp>
      <p:pic>
        <p:nvPicPr>
          <p:cNvPr id="3" name="Imag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4331" y="1287628"/>
            <a:ext cx="8432876" cy="48421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71870169"/>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098685" y="1580046"/>
            <a:ext cx="4946632" cy="4595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1" name="Rectangle 2"/>
          <p:cNvSpPr>
            <a:spLocks noChangeArrowheads="1"/>
          </p:cNvSpPr>
          <p:nvPr/>
        </p:nvSpPr>
        <p:spPr bwMode="auto">
          <a:xfrm>
            <a:off x="0" y="6263858"/>
            <a:ext cx="82946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lnSpc>
                <a:spcPct val="95000"/>
              </a:lnSpc>
              <a:spcBef>
                <a:spcPts val="600"/>
              </a:spcBef>
              <a:spcAft>
                <a:spcPts val="600"/>
              </a:spcAft>
              <a:buClr>
                <a:srgbClr val="9A6FA9"/>
              </a:buClr>
              <a:buSzPct val="70000"/>
              <a:buFont typeface="Wingdings" panose="05000000000000000000" pitchFamily="2" charset="2"/>
              <a:buChar char="n"/>
              <a:defRPr>
                <a:solidFill>
                  <a:schemeClr val="bg1"/>
                </a:solidFill>
                <a:latin typeface="Arial" panose="020B0604020202020204" pitchFamily="34" charset="0"/>
                <a:cs typeface="Arial" panose="020B0604020202020204" pitchFamily="34" charset="0"/>
              </a:defRPr>
            </a:lvl1pPr>
            <a:lvl2pPr marL="742950" indent="-285750" defTabSz="457200" eaLnBrk="0" hangingPunct="0">
              <a:lnSpc>
                <a:spcPct val="95000"/>
              </a:lnSpc>
              <a:spcBef>
                <a:spcPts val="600"/>
              </a:spcBef>
              <a:spcAft>
                <a:spcPts val="600"/>
              </a:spcAft>
              <a:buClr>
                <a:schemeClr val="tx2"/>
              </a:buClr>
              <a:buSzPct val="70000"/>
              <a:buFont typeface="Wingdings" panose="05000000000000000000" pitchFamily="2" charset="2"/>
              <a:buChar char="n"/>
              <a:defRPr sz="1600">
                <a:solidFill>
                  <a:schemeClr val="bg1"/>
                </a:solidFill>
                <a:latin typeface="Arial" panose="020B0604020202020204" pitchFamily="34" charset="0"/>
                <a:cs typeface="Arial" panose="020B0604020202020204" pitchFamily="34" charset="0"/>
              </a:defRPr>
            </a:lvl2pPr>
            <a:lvl3pPr marL="1143000" indent="-228600" defTabSz="457200" eaLnBrk="0" hangingPunct="0">
              <a:lnSpc>
                <a:spcPct val="95000"/>
              </a:lnSpc>
              <a:spcBef>
                <a:spcPts val="600"/>
              </a:spcBef>
              <a:spcAft>
                <a:spcPts val="600"/>
              </a:spcAft>
              <a:buClr>
                <a:schemeClr val="accent2"/>
              </a:buClr>
              <a:buSzPct val="70000"/>
              <a:buFont typeface="Wingdings" panose="05000000000000000000" pitchFamily="2" charset="2"/>
              <a:buChar char="n"/>
              <a:defRPr sz="1400">
                <a:solidFill>
                  <a:schemeClr val="bg1"/>
                </a:solidFill>
                <a:latin typeface="Arial" panose="020B0604020202020204" pitchFamily="34" charset="0"/>
                <a:cs typeface="Arial" panose="020B0604020202020204" pitchFamily="34" charset="0"/>
              </a:defRPr>
            </a:lvl3pPr>
            <a:lvl4pPr marL="1600200" indent="-228600" defTabSz="4572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buFontTx/>
              <a:buNone/>
            </a:pPr>
            <a:r>
              <a:rPr lang="fr-FR" altLang="fr-FR" sz="1000" dirty="0">
                <a:solidFill>
                  <a:srgbClr val="000000"/>
                </a:solidFill>
                <a:latin typeface="FrutigerLTStd-Cn"/>
              </a:rPr>
              <a:t>Medina S., Pascal M., Tillier C. Impacts de l’exposition chronique aux particules fines sur la mortalité en France continentale et analyse des gains en santé de plusieurs scénarios de réduction de la pollution atmosphérique. Saint-Maurice : Santé publique France ; 2016. 12 p. Disponible à partir de l’URL:</a:t>
            </a:r>
            <a:r>
              <a:rPr lang="fr-FR" altLang="fr-FR" sz="1000" dirty="0">
                <a:solidFill>
                  <a:srgbClr val="3333FF"/>
                </a:solidFill>
                <a:latin typeface="FrutigerLTStd-Cn"/>
              </a:rPr>
              <a:t>www.santepubliquefrance.fr</a:t>
            </a:r>
          </a:p>
        </p:txBody>
      </p:sp>
      <p:sp>
        <p:nvSpPr>
          <p:cNvPr id="31749" name="Rectangle 1"/>
          <p:cNvSpPr>
            <a:spLocks noChangeArrowheads="1"/>
          </p:cNvSpPr>
          <p:nvPr/>
        </p:nvSpPr>
        <p:spPr bwMode="auto">
          <a:xfrm>
            <a:off x="1" y="168275"/>
            <a:ext cx="9144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fr-FR" altLang="fr-FR" sz="2400" dirty="0" smtClean="0">
                <a:solidFill>
                  <a:srgbClr val="990099"/>
                </a:solidFill>
                <a:effectLst>
                  <a:outerShdw blurRad="38100" dist="38100" dir="2700000" algn="tl">
                    <a:srgbClr val="000000">
                      <a:alpha val="43137"/>
                    </a:srgbClr>
                  </a:outerShdw>
                </a:effectLst>
              </a:rPr>
              <a:t>Concentrations annuelles moyennes de PM</a:t>
            </a:r>
            <a:r>
              <a:rPr lang="fr-FR" altLang="fr-FR" sz="2400" baseline="-25000" dirty="0" smtClean="0">
                <a:solidFill>
                  <a:srgbClr val="990099"/>
                </a:solidFill>
                <a:effectLst>
                  <a:outerShdw blurRad="38100" dist="38100" dir="2700000" algn="tl">
                    <a:srgbClr val="000000">
                      <a:alpha val="43137"/>
                    </a:srgbClr>
                  </a:outerShdw>
                </a:effectLst>
              </a:rPr>
              <a:t>2.5</a:t>
            </a:r>
            <a:r>
              <a:rPr lang="fr-FR" altLang="fr-FR" sz="2400" dirty="0" smtClean="0">
                <a:solidFill>
                  <a:srgbClr val="990099"/>
                </a:solidFill>
                <a:effectLst>
                  <a:outerShdw blurRad="38100" dist="38100" dir="2700000" algn="tl">
                    <a:srgbClr val="000000">
                      <a:alpha val="43137"/>
                    </a:srgbClr>
                  </a:outerShdw>
                </a:effectLst>
              </a:rPr>
              <a:t> </a:t>
            </a:r>
            <a:br>
              <a:rPr lang="fr-FR" altLang="fr-FR" sz="2400" dirty="0" smtClean="0">
                <a:solidFill>
                  <a:srgbClr val="990099"/>
                </a:solidFill>
                <a:effectLst>
                  <a:outerShdw blurRad="38100" dist="38100" dir="2700000" algn="tl">
                    <a:srgbClr val="000000">
                      <a:alpha val="43137"/>
                    </a:srgbClr>
                  </a:outerShdw>
                </a:effectLst>
              </a:rPr>
            </a:br>
            <a:r>
              <a:rPr lang="fr-FR" altLang="fr-FR" sz="2400" dirty="0" smtClean="0">
                <a:solidFill>
                  <a:srgbClr val="990099"/>
                </a:solidFill>
                <a:effectLst>
                  <a:outerShdw blurRad="38100" dist="38100" dir="2700000" algn="tl">
                    <a:srgbClr val="000000">
                      <a:alpha val="43137"/>
                    </a:srgbClr>
                  </a:outerShdw>
                </a:effectLst>
              </a:rPr>
              <a:t>utilisées dans l’EQIS (modèle Gazel-Air 2007-2008) </a:t>
            </a:r>
            <a:br>
              <a:rPr lang="fr-FR" altLang="fr-FR" sz="2400" dirty="0" smtClean="0">
                <a:solidFill>
                  <a:srgbClr val="990099"/>
                </a:solidFill>
                <a:effectLst>
                  <a:outerShdw blurRad="38100" dist="38100" dir="2700000" algn="tl">
                    <a:srgbClr val="000000">
                      <a:alpha val="43137"/>
                    </a:srgbClr>
                  </a:outerShdw>
                </a:effectLst>
              </a:rPr>
            </a:br>
            <a:r>
              <a:rPr lang="fr-FR" altLang="fr-FR" sz="1600" dirty="0" smtClean="0">
                <a:solidFill>
                  <a:srgbClr val="990099"/>
                </a:solidFill>
                <a:effectLst>
                  <a:outerShdw blurRad="38100" dist="38100" dir="2700000" algn="tl">
                    <a:srgbClr val="000000">
                      <a:alpha val="43137"/>
                    </a:srgbClr>
                  </a:outerShdw>
                </a:effectLst>
              </a:rPr>
              <a:t>(source : InVS -Associations Agréées de Surveillance de la Qualité de l’Air)</a:t>
            </a:r>
          </a:p>
          <a:p>
            <a:pPr algn="ctr" eaLnBrk="1" hangingPunct="1">
              <a:defRPr/>
            </a:pPr>
            <a:r>
              <a:rPr lang="fr-FR" altLang="fr-FR" sz="1600" dirty="0" smtClean="0">
                <a:solidFill>
                  <a:srgbClr val="990099"/>
                </a:solidFill>
                <a:effectLst>
                  <a:outerShdw blurRad="38100" dist="38100" dir="2700000" algn="tl">
                    <a:srgbClr val="000000">
                      <a:alpha val="43137"/>
                    </a:srgbClr>
                  </a:outerShdw>
                </a:effectLst>
              </a:rPr>
              <a:t>Impacts</a:t>
            </a:r>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Imag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860735" y="1240632"/>
            <a:ext cx="7956550" cy="4610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bwMode="auto">
          <a:xfrm>
            <a:off x="0" y="211932"/>
            <a:ext cx="9227126"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lvl1pPr marL="271463" indent="-271463" algn="l" defTabSz="457200" rtl="0" eaLnBrk="0" fontAlgn="base" hangingPunct="0">
              <a:lnSpc>
                <a:spcPct val="95000"/>
              </a:lnSpc>
              <a:spcBef>
                <a:spcPts val="600"/>
              </a:spcBef>
              <a:spcAft>
                <a:spcPts val="600"/>
              </a:spcAft>
              <a:buClr>
                <a:srgbClr val="9A6FA9"/>
              </a:buClr>
              <a:buSzPct val="70000"/>
              <a:buFont typeface="Wingdings" pitchFamily="2" charset="2"/>
              <a:buChar char="n"/>
              <a:defRPr sz="1800" kern="1200">
                <a:solidFill>
                  <a:schemeClr val="bg1"/>
                </a:solidFill>
                <a:latin typeface="Arial" panose="020B0604020202020204" pitchFamily="34" charset="0"/>
                <a:ea typeface="+mn-ea"/>
                <a:cs typeface="Arial" panose="020B0604020202020204" pitchFamily="34" charset="0"/>
              </a:defRPr>
            </a:lvl1pPr>
            <a:lvl2pPr marL="719138" indent="-261938" algn="l" defTabSz="457200" rtl="0" eaLnBrk="0" fontAlgn="base" hangingPunct="0">
              <a:lnSpc>
                <a:spcPct val="95000"/>
              </a:lnSpc>
              <a:spcBef>
                <a:spcPts val="600"/>
              </a:spcBef>
              <a:spcAft>
                <a:spcPts val="600"/>
              </a:spcAft>
              <a:buClr>
                <a:schemeClr val="tx2"/>
              </a:buClr>
              <a:buSzPct val="70000"/>
              <a:buFont typeface="Wingdings" panose="05000000000000000000" pitchFamily="2" charset="2"/>
              <a:buChar char="n"/>
              <a:defRPr sz="1600" kern="1200">
                <a:solidFill>
                  <a:schemeClr val="bg1"/>
                </a:solidFill>
                <a:latin typeface="Arial" panose="020B0604020202020204" pitchFamily="34" charset="0"/>
                <a:ea typeface="+mn-ea"/>
                <a:cs typeface="Arial" panose="020B0604020202020204" pitchFamily="34" charset="0"/>
              </a:defRPr>
            </a:lvl2pPr>
            <a:lvl3pPr marL="1168400" indent="-254000" algn="l" defTabSz="457200" rtl="0" eaLnBrk="0" fontAlgn="base" hangingPunct="0">
              <a:lnSpc>
                <a:spcPct val="95000"/>
              </a:lnSpc>
              <a:spcBef>
                <a:spcPts val="600"/>
              </a:spcBef>
              <a:spcAft>
                <a:spcPts val="600"/>
              </a:spcAft>
              <a:buClr>
                <a:schemeClr val="accent2"/>
              </a:buClr>
              <a:buSzPct val="70000"/>
              <a:buFont typeface="Wingdings" panose="05000000000000000000" pitchFamily="2" charset="2"/>
              <a:buChar char="n"/>
              <a:defRPr sz="1200" kern="1200">
                <a:solidFill>
                  <a:schemeClr val="bg1"/>
                </a:solidFill>
                <a:latin typeface="Arial" panose="020B0604020202020204" pitchFamily="34" charset="0"/>
                <a:ea typeface="+mn-ea"/>
                <a:cs typeface="Arial" panose="020B0604020202020204" pitchFamily="34" charset="0"/>
              </a:defRPr>
            </a:lvl3pPr>
            <a:lvl4pPr marL="1600200" indent="-228600" algn="l" defTabSz="457200" rtl="0" eaLnBrk="0" fontAlgn="base" hangingPunct="0">
              <a:spcBef>
                <a:spcPct val="20000"/>
              </a:spcBef>
              <a:spcAft>
                <a:spcPct val="0"/>
              </a:spcAft>
              <a:buSzPct val="70000"/>
              <a:buFont typeface="Arial"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spcBef>
                <a:spcPct val="20000"/>
              </a:spcBef>
              <a:spcAft>
                <a:spcPct val="0"/>
              </a:spcAft>
              <a:buSzPct val="70000"/>
              <a:buFont typeface="Arial"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914400">
              <a:lnSpc>
                <a:spcPct val="90000"/>
              </a:lnSpc>
              <a:buFont typeface="Monotype Sorts" charset="2"/>
              <a:buNone/>
              <a:defRPr/>
            </a:pPr>
            <a:r>
              <a:rPr lang="fr-FR" altLang="fr-FR" sz="4400" dirty="0" smtClean="0">
                <a:solidFill>
                  <a:srgbClr val="990099"/>
                </a:solidFill>
                <a:effectLst>
                  <a:outerShdw blurRad="38100" dist="38100" dir="2700000" algn="tl">
                    <a:srgbClr val="000000"/>
                  </a:outerShdw>
                </a:effectLst>
                <a:latin typeface="+mj-lt"/>
              </a:rPr>
              <a:t>Gains attendus des différents scénarios </a:t>
            </a:r>
            <a:br>
              <a:rPr lang="fr-FR" altLang="fr-FR" sz="4400" dirty="0" smtClean="0">
                <a:solidFill>
                  <a:srgbClr val="990099"/>
                </a:solidFill>
                <a:effectLst>
                  <a:outerShdw blurRad="38100" dist="38100" dir="2700000" algn="tl">
                    <a:srgbClr val="000000"/>
                  </a:outerShdw>
                </a:effectLst>
                <a:latin typeface="+mj-lt"/>
              </a:rPr>
            </a:br>
            <a:r>
              <a:rPr lang="fr-FR" altLang="fr-FR" sz="4400" dirty="0" smtClean="0">
                <a:solidFill>
                  <a:srgbClr val="990099"/>
                </a:solidFill>
                <a:effectLst>
                  <a:outerShdw blurRad="38100" dist="38100" dir="2700000" algn="tl">
                    <a:srgbClr val="000000"/>
                  </a:outerShdw>
                </a:effectLst>
                <a:latin typeface="+mj-lt"/>
              </a:rPr>
              <a:t>de réduction de PM</a:t>
            </a:r>
            <a:r>
              <a:rPr lang="fr-FR" altLang="fr-FR" sz="4400" baseline="-25000" dirty="0" smtClean="0">
                <a:solidFill>
                  <a:srgbClr val="990099"/>
                </a:solidFill>
                <a:effectLst>
                  <a:outerShdw blurRad="38100" dist="38100" dir="2700000" algn="tl">
                    <a:srgbClr val="000000"/>
                  </a:outerShdw>
                </a:effectLst>
                <a:latin typeface="+mj-lt"/>
              </a:rPr>
              <a:t>2,5</a:t>
            </a:r>
            <a:endParaRPr lang="fr-FR" altLang="fr-FR" sz="4400" baseline="-25000" dirty="0">
              <a:solidFill>
                <a:srgbClr val="990099"/>
              </a:solidFill>
              <a:effectLst>
                <a:outerShdw blurRad="38100" dist="38100" dir="2700000" algn="tl">
                  <a:srgbClr val="000000"/>
                </a:outerShdw>
              </a:effectLst>
              <a:latin typeface="+mj-lt"/>
            </a:endParaRPr>
          </a:p>
        </p:txBody>
      </p:sp>
      <p:sp>
        <p:nvSpPr>
          <p:cNvPr id="6" name="Rectangle 2"/>
          <p:cNvSpPr>
            <a:spLocks noChangeArrowheads="1"/>
          </p:cNvSpPr>
          <p:nvPr/>
        </p:nvSpPr>
        <p:spPr bwMode="auto">
          <a:xfrm>
            <a:off x="0" y="6263858"/>
            <a:ext cx="82946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lnSpc>
                <a:spcPct val="95000"/>
              </a:lnSpc>
              <a:spcBef>
                <a:spcPts val="600"/>
              </a:spcBef>
              <a:spcAft>
                <a:spcPts val="600"/>
              </a:spcAft>
              <a:buClr>
                <a:srgbClr val="9A6FA9"/>
              </a:buClr>
              <a:buSzPct val="70000"/>
              <a:buFont typeface="Wingdings" panose="05000000000000000000" pitchFamily="2" charset="2"/>
              <a:buChar char="n"/>
              <a:defRPr>
                <a:solidFill>
                  <a:schemeClr val="bg1"/>
                </a:solidFill>
                <a:latin typeface="Arial" panose="020B0604020202020204" pitchFamily="34" charset="0"/>
                <a:cs typeface="Arial" panose="020B0604020202020204" pitchFamily="34" charset="0"/>
              </a:defRPr>
            </a:lvl1pPr>
            <a:lvl2pPr marL="742950" indent="-285750" defTabSz="457200" eaLnBrk="0" hangingPunct="0">
              <a:lnSpc>
                <a:spcPct val="95000"/>
              </a:lnSpc>
              <a:spcBef>
                <a:spcPts val="600"/>
              </a:spcBef>
              <a:spcAft>
                <a:spcPts val="600"/>
              </a:spcAft>
              <a:buClr>
                <a:schemeClr val="tx2"/>
              </a:buClr>
              <a:buSzPct val="70000"/>
              <a:buFont typeface="Wingdings" panose="05000000000000000000" pitchFamily="2" charset="2"/>
              <a:buChar char="n"/>
              <a:defRPr sz="1600">
                <a:solidFill>
                  <a:schemeClr val="bg1"/>
                </a:solidFill>
                <a:latin typeface="Arial" panose="020B0604020202020204" pitchFamily="34" charset="0"/>
                <a:cs typeface="Arial" panose="020B0604020202020204" pitchFamily="34" charset="0"/>
              </a:defRPr>
            </a:lvl2pPr>
            <a:lvl3pPr marL="1143000" indent="-228600" defTabSz="457200" eaLnBrk="0" hangingPunct="0">
              <a:lnSpc>
                <a:spcPct val="95000"/>
              </a:lnSpc>
              <a:spcBef>
                <a:spcPts val="600"/>
              </a:spcBef>
              <a:spcAft>
                <a:spcPts val="600"/>
              </a:spcAft>
              <a:buClr>
                <a:schemeClr val="accent2"/>
              </a:buClr>
              <a:buSzPct val="70000"/>
              <a:buFont typeface="Wingdings" panose="05000000000000000000" pitchFamily="2" charset="2"/>
              <a:buChar char="n"/>
              <a:defRPr sz="1400">
                <a:solidFill>
                  <a:schemeClr val="bg1"/>
                </a:solidFill>
                <a:latin typeface="Arial" panose="020B0604020202020204" pitchFamily="34" charset="0"/>
                <a:cs typeface="Arial" panose="020B0604020202020204" pitchFamily="34" charset="0"/>
              </a:defRPr>
            </a:lvl3pPr>
            <a:lvl4pPr marL="1600200" indent="-228600" defTabSz="4572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buFontTx/>
              <a:buNone/>
            </a:pPr>
            <a:r>
              <a:rPr lang="fr-FR" altLang="fr-FR" sz="1000" dirty="0">
                <a:solidFill>
                  <a:srgbClr val="000000"/>
                </a:solidFill>
                <a:latin typeface="FrutigerLTStd-Cn"/>
              </a:rPr>
              <a:t>Medina S., Pascal M., Tillier C. Impacts de l’exposition chronique aux particules fines sur la mortalité en France continentale et analyse des gains en santé de plusieurs scénarios de réduction de la pollution atmosphérique. Saint-Maurice : Santé publique France ; 2016. 12 p. Disponible à partir de l’URL:</a:t>
            </a:r>
            <a:r>
              <a:rPr lang="fr-FR" altLang="fr-FR" sz="1000" dirty="0">
                <a:solidFill>
                  <a:srgbClr val="3333FF"/>
                </a:solidFill>
                <a:latin typeface="FrutigerLTStd-Cn"/>
              </a:rPr>
              <a:t>www.santepubliquefrance.fr</a:t>
            </a:r>
          </a:p>
        </p:txBody>
      </p:sp>
    </p:spTree>
    <p:extLst>
      <p:ext uri="{BB962C8B-B14F-4D97-AF65-F5344CB8AC3E}">
        <p14:creationId xmlns:p14="http://schemas.microsoft.com/office/powerpoint/2010/main" val="2407234085"/>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0" y="2003425"/>
            <a:ext cx="4529138" cy="366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19" name="Rectangle 2"/>
          <p:cNvSpPr>
            <a:spLocks noChangeArrowheads="1"/>
          </p:cNvSpPr>
          <p:nvPr/>
        </p:nvSpPr>
        <p:spPr bwMode="auto">
          <a:xfrm>
            <a:off x="79375" y="6134100"/>
            <a:ext cx="904875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lnSpc>
                <a:spcPct val="95000"/>
              </a:lnSpc>
              <a:spcBef>
                <a:spcPts val="600"/>
              </a:spcBef>
              <a:spcAft>
                <a:spcPts val="600"/>
              </a:spcAft>
              <a:buClr>
                <a:srgbClr val="9A6FA9"/>
              </a:buClr>
              <a:buSzPct val="70000"/>
              <a:buFont typeface="Wingdings" panose="05000000000000000000" pitchFamily="2" charset="2"/>
              <a:buChar char="n"/>
              <a:defRPr>
                <a:solidFill>
                  <a:schemeClr val="bg1"/>
                </a:solidFill>
                <a:latin typeface="Arial" panose="020B0604020202020204" pitchFamily="34" charset="0"/>
                <a:cs typeface="Arial" panose="020B0604020202020204" pitchFamily="34" charset="0"/>
              </a:defRPr>
            </a:lvl1pPr>
            <a:lvl2pPr marL="742950" indent="-285750" defTabSz="457200" eaLnBrk="0" hangingPunct="0">
              <a:lnSpc>
                <a:spcPct val="95000"/>
              </a:lnSpc>
              <a:spcBef>
                <a:spcPts val="600"/>
              </a:spcBef>
              <a:spcAft>
                <a:spcPts val="600"/>
              </a:spcAft>
              <a:buClr>
                <a:schemeClr val="tx2"/>
              </a:buClr>
              <a:buSzPct val="70000"/>
              <a:buFont typeface="Wingdings" panose="05000000000000000000" pitchFamily="2" charset="2"/>
              <a:buChar char="n"/>
              <a:defRPr sz="1600">
                <a:solidFill>
                  <a:schemeClr val="bg1"/>
                </a:solidFill>
                <a:latin typeface="Arial" panose="020B0604020202020204" pitchFamily="34" charset="0"/>
                <a:cs typeface="Arial" panose="020B0604020202020204" pitchFamily="34" charset="0"/>
              </a:defRPr>
            </a:lvl2pPr>
            <a:lvl3pPr marL="1143000" indent="-228600" defTabSz="457200" eaLnBrk="0" hangingPunct="0">
              <a:lnSpc>
                <a:spcPct val="95000"/>
              </a:lnSpc>
              <a:spcBef>
                <a:spcPts val="600"/>
              </a:spcBef>
              <a:spcAft>
                <a:spcPts val="600"/>
              </a:spcAft>
              <a:buClr>
                <a:schemeClr val="accent2"/>
              </a:buClr>
              <a:buSzPct val="70000"/>
              <a:buFont typeface="Wingdings" panose="05000000000000000000" pitchFamily="2" charset="2"/>
              <a:buChar char="n"/>
              <a:defRPr sz="1400">
                <a:solidFill>
                  <a:schemeClr val="bg1"/>
                </a:solidFill>
                <a:latin typeface="Arial" panose="020B0604020202020204" pitchFamily="34" charset="0"/>
                <a:cs typeface="Arial" panose="020B0604020202020204" pitchFamily="34" charset="0"/>
              </a:defRPr>
            </a:lvl3pPr>
            <a:lvl4pPr marL="1600200" indent="-228600" defTabSz="4572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buFontTx/>
              <a:buNone/>
            </a:pPr>
            <a:r>
              <a:rPr lang="fr-FR" altLang="fr-FR" sz="1000">
                <a:solidFill>
                  <a:srgbClr val="000000"/>
                </a:solidFill>
                <a:latin typeface="FrutigerLTStd-Cn"/>
              </a:rPr>
              <a:t>Medina S., Pascal M., Tillier C. Impacts de l’exposition chronique aux particules fines sur la mortalité en France continentale et analyse des gains en santé de plusieurs scénarios de réduction de la pollution atmosphérique. Saint-Maurice : Santé publique France ; 2016. 12 p. Disponible à partir de l’URL:</a:t>
            </a:r>
            <a:r>
              <a:rPr lang="fr-FR" altLang="fr-FR" sz="1000">
                <a:solidFill>
                  <a:srgbClr val="3333FF"/>
                </a:solidFill>
                <a:latin typeface="FrutigerLTStd-Cn"/>
              </a:rPr>
              <a:t>www.santepubliquefrance.fr</a:t>
            </a:r>
          </a:p>
        </p:txBody>
      </p:sp>
      <p:sp>
        <p:nvSpPr>
          <p:cNvPr id="32772" name="Rectangle 1"/>
          <p:cNvSpPr>
            <a:spLocks noChangeArrowheads="1"/>
          </p:cNvSpPr>
          <p:nvPr/>
        </p:nvSpPr>
        <p:spPr bwMode="auto">
          <a:xfrm>
            <a:off x="5329238" y="801688"/>
            <a:ext cx="36988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fr-FR" altLang="fr-FR" sz="1400" dirty="0" smtClean="0">
                <a:solidFill>
                  <a:srgbClr val="990099"/>
                </a:solidFill>
                <a:effectLst>
                  <a:outerShdw blurRad="38100" dist="38100" dir="2700000" algn="tl">
                    <a:srgbClr val="000000">
                      <a:alpha val="43137"/>
                    </a:srgbClr>
                  </a:outerShdw>
                </a:effectLst>
              </a:rPr>
              <a:t>Gain moyen en espérance de vie à 30 ans dans le scénario « OMS » (source : InVS)</a:t>
            </a:r>
          </a:p>
        </p:txBody>
      </p:sp>
      <p:pic>
        <p:nvPicPr>
          <p:cNvPr id="3482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950" y="2003425"/>
            <a:ext cx="4206875" cy="343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p:cNvSpPr>
            <a:spLocks noChangeArrowheads="1"/>
          </p:cNvSpPr>
          <p:nvPr/>
        </p:nvSpPr>
        <p:spPr bwMode="auto">
          <a:xfrm>
            <a:off x="65088" y="808038"/>
            <a:ext cx="4572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fr-FR" altLang="fr-FR" sz="1400" dirty="0" smtClean="0">
                <a:solidFill>
                  <a:srgbClr val="990099"/>
                </a:solidFill>
                <a:effectLst>
                  <a:outerShdw blurRad="38100" dist="38100" dir="2700000" algn="tl">
                    <a:srgbClr val="000000">
                      <a:alpha val="43137"/>
                    </a:srgbClr>
                  </a:outerShdw>
                </a:effectLst>
              </a:rPr>
              <a:t>Gain moyen en espérance de vie à 30 ans dans le scénario « sans pollution anthropique » (source : InVS)</a:t>
            </a:r>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Image 1"/>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41380" y="934764"/>
            <a:ext cx="7874000" cy="573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bwMode="auto">
          <a:xfrm>
            <a:off x="0" y="211932"/>
            <a:ext cx="9227126"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marL="271463" indent="-271463" algn="l" defTabSz="457200" rtl="0" eaLnBrk="0" fontAlgn="base" hangingPunct="0">
              <a:lnSpc>
                <a:spcPct val="95000"/>
              </a:lnSpc>
              <a:spcBef>
                <a:spcPts val="600"/>
              </a:spcBef>
              <a:spcAft>
                <a:spcPts val="600"/>
              </a:spcAft>
              <a:buClr>
                <a:srgbClr val="9A6FA9"/>
              </a:buClr>
              <a:buSzPct val="70000"/>
              <a:buFont typeface="Wingdings" pitchFamily="2" charset="2"/>
              <a:buChar char="n"/>
              <a:defRPr sz="1800" kern="1200">
                <a:solidFill>
                  <a:schemeClr val="bg1"/>
                </a:solidFill>
                <a:latin typeface="Arial" panose="020B0604020202020204" pitchFamily="34" charset="0"/>
                <a:ea typeface="+mn-ea"/>
                <a:cs typeface="Arial" panose="020B0604020202020204" pitchFamily="34" charset="0"/>
              </a:defRPr>
            </a:lvl1pPr>
            <a:lvl2pPr marL="719138" indent="-261938" algn="l" defTabSz="457200" rtl="0" eaLnBrk="0" fontAlgn="base" hangingPunct="0">
              <a:lnSpc>
                <a:spcPct val="95000"/>
              </a:lnSpc>
              <a:spcBef>
                <a:spcPts val="600"/>
              </a:spcBef>
              <a:spcAft>
                <a:spcPts val="600"/>
              </a:spcAft>
              <a:buClr>
                <a:schemeClr val="tx2"/>
              </a:buClr>
              <a:buSzPct val="70000"/>
              <a:buFont typeface="Wingdings" panose="05000000000000000000" pitchFamily="2" charset="2"/>
              <a:buChar char="n"/>
              <a:defRPr sz="1600" kern="1200">
                <a:solidFill>
                  <a:schemeClr val="bg1"/>
                </a:solidFill>
                <a:latin typeface="Arial" panose="020B0604020202020204" pitchFamily="34" charset="0"/>
                <a:ea typeface="+mn-ea"/>
                <a:cs typeface="Arial" panose="020B0604020202020204" pitchFamily="34" charset="0"/>
              </a:defRPr>
            </a:lvl2pPr>
            <a:lvl3pPr marL="1168400" indent="-254000" algn="l" defTabSz="457200" rtl="0" eaLnBrk="0" fontAlgn="base" hangingPunct="0">
              <a:lnSpc>
                <a:spcPct val="95000"/>
              </a:lnSpc>
              <a:spcBef>
                <a:spcPts val="600"/>
              </a:spcBef>
              <a:spcAft>
                <a:spcPts val="600"/>
              </a:spcAft>
              <a:buClr>
                <a:schemeClr val="accent2"/>
              </a:buClr>
              <a:buSzPct val="70000"/>
              <a:buFont typeface="Wingdings" panose="05000000000000000000" pitchFamily="2" charset="2"/>
              <a:buChar char="n"/>
              <a:defRPr sz="1200" kern="1200">
                <a:solidFill>
                  <a:schemeClr val="bg1"/>
                </a:solidFill>
                <a:latin typeface="Arial" panose="020B0604020202020204" pitchFamily="34" charset="0"/>
                <a:ea typeface="+mn-ea"/>
                <a:cs typeface="Arial" panose="020B0604020202020204" pitchFamily="34" charset="0"/>
              </a:defRPr>
            </a:lvl3pPr>
            <a:lvl4pPr marL="1600200" indent="-228600" algn="l" defTabSz="457200" rtl="0" eaLnBrk="0" fontAlgn="base" hangingPunct="0">
              <a:spcBef>
                <a:spcPct val="20000"/>
              </a:spcBef>
              <a:spcAft>
                <a:spcPct val="0"/>
              </a:spcAft>
              <a:buSzPct val="70000"/>
              <a:buFont typeface="Arial"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spcBef>
                <a:spcPct val="20000"/>
              </a:spcBef>
              <a:spcAft>
                <a:spcPct val="0"/>
              </a:spcAft>
              <a:buSzPct val="70000"/>
              <a:buFont typeface="Arial"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914400">
              <a:lnSpc>
                <a:spcPct val="90000"/>
              </a:lnSpc>
              <a:spcBef>
                <a:spcPts val="0"/>
              </a:spcBef>
              <a:spcAft>
                <a:spcPts val="0"/>
              </a:spcAft>
              <a:buFont typeface="Monotype Sorts" charset="2"/>
              <a:buNone/>
              <a:defRPr/>
            </a:pPr>
            <a:r>
              <a:rPr lang="fr-FR" altLang="fr-FR" sz="3600" dirty="0" smtClean="0">
                <a:solidFill>
                  <a:srgbClr val="990099"/>
                </a:solidFill>
                <a:effectLst>
                  <a:outerShdw blurRad="38100" dist="38100" dir="2700000" algn="tl">
                    <a:srgbClr val="000000"/>
                  </a:outerShdw>
                </a:effectLst>
                <a:latin typeface="Calibri"/>
              </a:rPr>
              <a:t>Années de vie gagnées chaque année,</a:t>
            </a:r>
            <a:br>
              <a:rPr lang="fr-FR" altLang="fr-FR" sz="3600" dirty="0" smtClean="0">
                <a:solidFill>
                  <a:srgbClr val="990099"/>
                </a:solidFill>
                <a:effectLst>
                  <a:outerShdw blurRad="38100" dist="38100" dir="2700000" algn="tl">
                    <a:srgbClr val="000000"/>
                  </a:outerShdw>
                </a:effectLst>
                <a:latin typeface="Calibri"/>
              </a:rPr>
            </a:br>
            <a:r>
              <a:rPr lang="fr-FR" altLang="fr-FR" sz="3600" dirty="0" smtClean="0">
                <a:solidFill>
                  <a:srgbClr val="990099"/>
                </a:solidFill>
                <a:effectLst>
                  <a:outerShdw blurRad="38100" dist="38100" dir="2700000" algn="tl">
                    <a:srgbClr val="000000"/>
                  </a:outerShdw>
                </a:effectLst>
                <a:latin typeface="Calibri"/>
              </a:rPr>
              <a:t>selon le type de commune</a:t>
            </a:r>
            <a:endParaRPr lang="fr-FR" altLang="fr-FR" sz="3600" baseline="-25000" dirty="0">
              <a:solidFill>
                <a:srgbClr val="990099"/>
              </a:solidFill>
              <a:effectLst>
                <a:outerShdw blurRad="38100" dist="38100" dir="2700000" algn="tl">
                  <a:srgbClr val="000000"/>
                </a:outerShdw>
              </a:effectLst>
              <a:latin typeface="Calibri"/>
            </a:endParaRPr>
          </a:p>
        </p:txBody>
      </p:sp>
      <p:sp>
        <p:nvSpPr>
          <p:cNvPr id="5" name="Rectangle 2"/>
          <p:cNvSpPr>
            <a:spLocks noChangeArrowheads="1"/>
          </p:cNvSpPr>
          <p:nvPr/>
        </p:nvSpPr>
        <p:spPr bwMode="auto">
          <a:xfrm>
            <a:off x="0" y="6473279"/>
            <a:ext cx="4572000"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lnSpc>
                <a:spcPct val="95000"/>
              </a:lnSpc>
              <a:spcBef>
                <a:spcPts val="600"/>
              </a:spcBef>
              <a:spcAft>
                <a:spcPts val="600"/>
              </a:spcAft>
              <a:buClr>
                <a:srgbClr val="9A6FA9"/>
              </a:buClr>
              <a:buSzPct val="70000"/>
              <a:buFont typeface="Wingdings" panose="05000000000000000000" pitchFamily="2" charset="2"/>
              <a:buChar char="n"/>
              <a:defRPr>
                <a:solidFill>
                  <a:schemeClr val="bg1"/>
                </a:solidFill>
                <a:latin typeface="Arial" panose="020B0604020202020204" pitchFamily="34" charset="0"/>
                <a:cs typeface="Arial" panose="020B0604020202020204" pitchFamily="34" charset="0"/>
              </a:defRPr>
            </a:lvl1pPr>
            <a:lvl2pPr marL="742950" indent="-285750" defTabSz="457200" eaLnBrk="0" hangingPunct="0">
              <a:lnSpc>
                <a:spcPct val="95000"/>
              </a:lnSpc>
              <a:spcBef>
                <a:spcPts val="600"/>
              </a:spcBef>
              <a:spcAft>
                <a:spcPts val="600"/>
              </a:spcAft>
              <a:buClr>
                <a:schemeClr val="tx2"/>
              </a:buClr>
              <a:buSzPct val="70000"/>
              <a:buFont typeface="Wingdings" panose="05000000000000000000" pitchFamily="2" charset="2"/>
              <a:buChar char="n"/>
              <a:defRPr sz="1600">
                <a:solidFill>
                  <a:schemeClr val="bg1"/>
                </a:solidFill>
                <a:latin typeface="Arial" panose="020B0604020202020204" pitchFamily="34" charset="0"/>
                <a:cs typeface="Arial" panose="020B0604020202020204" pitchFamily="34" charset="0"/>
              </a:defRPr>
            </a:lvl2pPr>
            <a:lvl3pPr marL="1143000" indent="-228600" defTabSz="457200" eaLnBrk="0" hangingPunct="0">
              <a:lnSpc>
                <a:spcPct val="95000"/>
              </a:lnSpc>
              <a:spcBef>
                <a:spcPts val="600"/>
              </a:spcBef>
              <a:spcAft>
                <a:spcPts val="600"/>
              </a:spcAft>
              <a:buClr>
                <a:schemeClr val="accent2"/>
              </a:buClr>
              <a:buSzPct val="70000"/>
              <a:buFont typeface="Wingdings" panose="05000000000000000000" pitchFamily="2" charset="2"/>
              <a:buChar char="n"/>
              <a:defRPr sz="1400">
                <a:solidFill>
                  <a:schemeClr val="bg1"/>
                </a:solidFill>
                <a:latin typeface="Arial" panose="020B0604020202020204" pitchFamily="34" charset="0"/>
                <a:cs typeface="Arial" panose="020B0604020202020204" pitchFamily="34" charset="0"/>
              </a:defRPr>
            </a:lvl3pPr>
            <a:lvl4pPr marL="1600200" indent="-228600" defTabSz="4572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buFontTx/>
              <a:buNone/>
            </a:pPr>
            <a:r>
              <a:rPr lang="fr-FR" altLang="fr-FR" sz="1000" dirty="0">
                <a:solidFill>
                  <a:srgbClr val="000000"/>
                </a:solidFill>
                <a:latin typeface="FrutigerLTStd-Cn"/>
              </a:rPr>
              <a:t>Medina S., Pascal M., Tillier C. </a:t>
            </a:r>
            <a:r>
              <a:rPr lang="fr-FR" altLang="fr-FR" sz="1000" dirty="0" smtClean="0">
                <a:solidFill>
                  <a:srgbClr val="000000"/>
                </a:solidFill>
                <a:latin typeface="FrutigerLTStd-Cn"/>
              </a:rPr>
              <a:t>: </a:t>
            </a:r>
            <a:r>
              <a:rPr lang="fr-FR" altLang="fr-FR" sz="1000" dirty="0">
                <a:solidFill>
                  <a:srgbClr val="000000"/>
                </a:solidFill>
                <a:latin typeface="FrutigerLTStd-Cn"/>
              </a:rPr>
              <a:t>Santé publique France ; 2016. 12 p. Disponible à partir de l’URL:</a:t>
            </a:r>
            <a:r>
              <a:rPr lang="fr-FR" altLang="fr-FR" sz="1000" dirty="0">
                <a:solidFill>
                  <a:srgbClr val="3333FF"/>
                </a:solidFill>
                <a:latin typeface="FrutigerLTStd-Cn"/>
              </a:rPr>
              <a:t>www.santepubliquefrance.fr</a:t>
            </a:r>
          </a:p>
        </p:txBody>
      </p:sp>
    </p:spTree>
    <p:extLst>
      <p:ext uri="{BB962C8B-B14F-4D97-AF65-F5344CB8AC3E}">
        <p14:creationId xmlns:p14="http://schemas.microsoft.com/office/powerpoint/2010/main" val="1526447051"/>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232047"/>
            <a:ext cx="86010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271463" indent="-271463" algn="l" defTabSz="457200" rtl="0" eaLnBrk="0" fontAlgn="base" hangingPunct="0">
              <a:lnSpc>
                <a:spcPct val="95000"/>
              </a:lnSpc>
              <a:spcBef>
                <a:spcPts val="600"/>
              </a:spcBef>
              <a:spcAft>
                <a:spcPts val="600"/>
              </a:spcAft>
              <a:buClr>
                <a:srgbClr val="9A6FA9"/>
              </a:buClr>
              <a:buSzPct val="70000"/>
              <a:buFont typeface="Wingdings" pitchFamily="2" charset="2"/>
              <a:buChar char="n"/>
              <a:defRPr sz="1800" kern="1200">
                <a:solidFill>
                  <a:schemeClr val="bg1"/>
                </a:solidFill>
                <a:latin typeface="Arial" panose="020B0604020202020204" pitchFamily="34" charset="0"/>
                <a:ea typeface="+mn-ea"/>
                <a:cs typeface="Arial" panose="020B0604020202020204" pitchFamily="34" charset="0"/>
              </a:defRPr>
            </a:lvl1pPr>
            <a:lvl2pPr marL="719138" indent="-261938" algn="l" defTabSz="457200" rtl="0" eaLnBrk="0" fontAlgn="base" hangingPunct="0">
              <a:lnSpc>
                <a:spcPct val="95000"/>
              </a:lnSpc>
              <a:spcBef>
                <a:spcPts val="600"/>
              </a:spcBef>
              <a:spcAft>
                <a:spcPts val="600"/>
              </a:spcAft>
              <a:buClr>
                <a:schemeClr val="tx2"/>
              </a:buClr>
              <a:buSzPct val="70000"/>
              <a:buFont typeface="Wingdings" panose="05000000000000000000" pitchFamily="2" charset="2"/>
              <a:buChar char="n"/>
              <a:defRPr sz="1600" kern="1200">
                <a:solidFill>
                  <a:schemeClr val="bg1"/>
                </a:solidFill>
                <a:latin typeface="Arial" panose="020B0604020202020204" pitchFamily="34" charset="0"/>
                <a:ea typeface="+mn-ea"/>
                <a:cs typeface="Arial" panose="020B0604020202020204" pitchFamily="34" charset="0"/>
              </a:defRPr>
            </a:lvl2pPr>
            <a:lvl3pPr marL="1168400" indent="-254000" algn="l" defTabSz="457200" rtl="0" eaLnBrk="0" fontAlgn="base" hangingPunct="0">
              <a:lnSpc>
                <a:spcPct val="95000"/>
              </a:lnSpc>
              <a:spcBef>
                <a:spcPts val="600"/>
              </a:spcBef>
              <a:spcAft>
                <a:spcPts val="600"/>
              </a:spcAft>
              <a:buClr>
                <a:schemeClr val="accent2"/>
              </a:buClr>
              <a:buSzPct val="70000"/>
              <a:buFont typeface="Wingdings" panose="05000000000000000000" pitchFamily="2" charset="2"/>
              <a:buChar char="n"/>
              <a:defRPr sz="1200" kern="1200">
                <a:solidFill>
                  <a:schemeClr val="bg1"/>
                </a:solidFill>
                <a:latin typeface="Arial" panose="020B0604020202020204" pitchFamily="34" charset="0"/>
                <a:ea typeface="+mn-ea"/>
                <a:cs typeface="Arial" panose="020B0604020202020204" pitchFamily="34" charset="0"/>
              </a:defRPr>
            </a:lvl3pPr>
            <a:lvl4pPr marL="1600200" indent="-228600" algn="l" defTabSz="457200" rtl="0" eaLnBrk="0" fontAlgn="base" hangingPunct="0">
              <a:spcBef>
                <a:spcPct val="20000"/>
              </a:spcBef>
              <a:spcAft>
                <a:spcPct val="0"/>
              </a:spcAft>
              <a:buSzPct val="70000"/>
              <a:buFont typeface="Arial"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spcBef>
                <a:spcPct val="20000"/>
              </a:spcBef>
              <a:spcAft>
                <a:spcPct val="0"/>
              </a:spcAft>
              <a:buSzPct val="70000"/>
              <a:buFont typeface="Arial"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914400">
              <a:lnSpc>
                <a:spcPct val="90000"/>
              </a:lnSpc>
              <a:buFont typeface="Monotype Sorts" charset="2"/>
              <a:buNone/>
              <a:defRPr/>
            </a:pPr>
            <a:r>
              <a:rPr lang="fr-FR" altLang="fr-FR" sz="4400" dirty="0" smtClean="0">
                <a:solidFill>
                  <a:srgbClr val="990099"/>
                </a:solidFill>
                <a:effectLst>
                  <a:outerShdw blurRad="38100" dist="38100" dir="2700000" algn="tl">
                    <a:srgbClr val="000000"/>
                  </a:outerShdw>
                </a:effectLst>
                <a:latin typeface="Calibri"/>
              </a:rPr>
              <a:t>Que penser du « Diesel » ?</a:t>
            </a:r>
          </a:p>
        </p:txBody>
      </p:sp>
      <p:sp>
        <p:nvSpPr>
          <p:cNvPr id="5" name="Rectangle 3"/>
          <p:cNvSpPr>
            <a:spLocks noChangeArrowheads="1"/>
          </p:cNvSpPr>
          <p:nvPr/>
        </p:nvSpPr>
        <p:spPr bwMode="auto">
          <a:xfrm>
            <a:off x="504825" y="1014413"/>
            <a:ext cx="8639175" cy="2016125"/>
          </a:xfrm>
          <a:prstGeom prst="rect">
            <a:avLst/>
          </a:prstGeom>
          <a:noFill/>
          <a:ln>
            <a:noFill/>
          </a:ln>
          <a:effectLst/>
          <a:extLst/>
        </p:spPr>
        <p:txBody>
          <a:bodyPr/>
          <a:lstStyle>
            <a:lvl1pPr>
              <a:defRPr sz="2400">
                <a:solidFill>
                  <a:schemeClr val="tx1"/>
                </a:solidFill>
                <a:latin typeface="Times New Roman" pitchFamily="18" charset="0"/>
              </a:defRPr>
            </a:lvl1pPr>
            <a:lvl2pPr marL="862013" indent="-285750">
              <a:defRPr sz="2400">
                <a:solidFill>
                  <a:schemeClr val="tx1"/>
                </a:solidFill>
                <a:latin typeface="Times New Roman" pitchFamily="18" charset="0"/>
              </a:defRPr>
            </a:lvl2pPr>
            <a:lvl3pPr marL="1281113" indent="-228600">
              <a:defRPr sz="2400">
                <a:solidFill>
                  <a:schemeClr val="tx1"/>
                </a:solidFill>
                <a:latin typeface="Times New Roman" pitchFamily="18" charset="0"/>
              </a:defRPr>
            </a:lvl3pPr>
            <a:lvl4pPr marL="1700213" indent="-228600">
              <a:defRPr sz="2400">
                <a:solidFill>
                  <a:schemeClr val="tx1"/>
                </a:solidFill>
                <a:latin typeface="Times New Roman" pitchFamily="18" charset="0"/>
              </a:defRPr>
            </a:lvl4pPr>
            <a:lvl5pPr marL="2119313" indent="-228600">
              <a:defRPr sz="2400">
                <a:solidFill>
                  <a:schemeClr val="tx1"/>
                </a:solidFill>
                <a:latin typeface="Times New Roman" pitchFamily="18" charset="0"/>
              </a:defRPr>
            </a:lvl5pPr>
            <a:lvl6pPr marL="2576513" indent="-228600" fontAlgn="base">
              <a:spcBef>
                <a:spcPct val="0"/>
              </a:spcBef>
              <a:spcAft>
                <a:spcPct val="0"/>
              </a:spcAft>
              <a:defRPr sz="2400">
                <a:solidFill>
                  <a:schemeClr val="tx1"/>
                </a:solidFill>
                <a:latin typeface="Times New Roman" pitchFamily="18" charset="0"/>
              </a:defRPr>
            </a:lvl6pPr>
            <a:lvl7pPr marL="3033713" indent="-228600" fontAlgn="base">
              <a:spcBef>
                <a:spcPct val="0"/>
              </a:spcBef>
              <a:spcAft>
                <a:spcPct val="0"/>
              </a:spcAft>
              <a:defRPr sz="2400">
                <a:solidFill>
                  <a:schemeClr val="tx1"/>
                </a:solidFill>
                <a:latin typeface="Times New Roman" pitchFamily="18" charset="0"/>
              </a:defRPr>
            </a:lvl7pPr>
            <a:lvl8pPr marL="3490913" indent="-228600" fontAlgn="base">
              <a:spcBef>
                <a:spcPct val="0"/>
              </a:spcBef>
              <a:spcAft>
                <a:spcPct val="0"/>
              </a:spcAft>
              <a:defRPr sz="2400">
                <a:solidFill>
                  <a:schemeClr val="tx1"/>
                </a:solidFill>
                <a:latin typeface="Times New Roman" pitchFamily="18" charset="0"/>
              </a:defRPr>
            </a:lvl8pPr>
            <a:lvl9pPr marL="3948113" indent="-228600" fontAlgn="base">
              <a:spcBef>
                <a:spcPct val="0"/>
              </a:spcBef>
              <a:spcAft>
                <a:spcPct val="0"/>
              </a:spcAft>
              <a:defRPr sz="2400">
                <a:solidFill>
                  <a:schemeClr val="tx1"/>
                </a:solidFill>
                <a:latin typeface="Times New Roman" pitchFamily="18" charset="0"/>
              </a:defRPr>
            </a:lvl9pPr>
          </a:lstStyle>
          <a:p>
            <a:pPr marL="571500" indent="-571500" defTabSz="449263">
              <a:spcBef>
                <a:spcPct val="20000"/>
              </a:spcBef>
              <a:buClr>
                <a:srgbClr val="9A6FA9">
                  <a:lumMod val="75000"/>
                </a:srgbClr>
              </a:buClr>
              <a:buSzPct val="100000"/>
              <a:buFont typeface="Wingdings" panose="05000000000000000000" pitchFamily="2" charset="2"/>
              <a:buChar char="v"/>
              <a:defRPr/>
            </a:pPr>
            <a:r>
              <a:rPr lang="fr-FR" altLang="fr-FR" sz="2000" dirty="0" smtClean="0">
                <a:solidFill>
                  <a:prstClr val="black">
                    <a:lumMod val="75000"/>
                    <a:lumOff val="25000"/>
                  </a:prstClr>
                </a:solidFill>
                <a:latin typeface="Arial" pitchFamily="34" charset="0"/>
                <a:cs typeface="Lucida Sans Unicode" pitchFamily="34" charset="0"/>
              </a:rPr>
              <a:t>Intérêt / nécessité économique pour les pays producteurs de pétrole, mais pas d’intérêt économique pour les pays utilisateurs</a:t>
            </a:r>
          </a:p>
          <a:p>
            <a:pPr marL="571500" indent="-571500" defTabSz="449263">
              <a:spcBef>
                <a:spcPct val="20000"/>
              </a:spcBef>
              <a:buClr>
                <a:srgbClr val="9A6FA9">
                  <a:lumMod val="75000"/>
                </a:srgbClr>
              </a:buClr>
              <a:buSzPct val="100000"/>
              <a:buFont typeface="Wingdings" panose="05000000000000000000" pitchFamily="2" charset="2"/>
              <a:buChar char="v"/>
              <a:defRPr/>
            </a:pPr>
            <a:r>
              <a:rPr lang="fr-FR" altLang="fr-FR" b="1" dirty="0" smtClean="0">
                <a:solidFill>
                  <a:prstClr val="black">
                    <a:lumMod val="75000"/>
                    <a:lumOff val="25000"/>
                  </a:prstClr>
                </a:solidFill>
                <a:latin typeface="Arial" pitchFamily="34" charset="0"/>
                <a:cs typeface="Lucida Sans Unicode" pitchFamily="34" charset="0"/>
              </a:rPr>
              <a:t>VP diesel :</a:t>
            </a:r>
          </a:p>
        </p:txBody>
      </p:sp>
      <p:pic>
        <p:nvPicPr>
          <p:cNvPr id="3584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10155" b="26680"/>
          <a:stretch/>
        </p:blipFill>
        <p:spPr bwMode="auto">
          <a:xfrm>
            <a:off x="82370" y="2380354"/>
            <a:ext cx="3588108" cy="3154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3"/>
          <p:cNvSpPr>
            <a:spLocks noChangeArrowheads="1"/>
          </p:cNvSpPr>
          <p:nvPr/>
        </p:nvSpPr>
        <p:spPr bwMode="auto">
          <a:xfrm>
            <a:off x="440095" y="5745278"/>
            <a:ext cx="8239125" cy="633412"/>
          </a:xfrm>
          <a:prstGeom prst="rect">
            <a:avLst/>
          </a:prstGeom>
          <a:noFill/>
          <a:ln>
            <a:noFill/>
          </a:ln>
          <a:effectLst/>
          <a:extLst/>
        </p:spPr>
        <p:txBody>
          <a:bodyPr/>
          <a:lstStyle>
            <a:lvl1pPr>
              <a:defRPr sz="2400">
                <a:solidFill>
                  <a:schemeClr val="tx1"/>
                </a:solidFill>
                <a:latin typeface="Times New Roman" pitchFamily="18" charset="0"/>
              </a:defRPr>
            </a:lvl1pPr>
            <a:lvl2pPr marL="862013" indent="-285750">
              <a:defRPr sz="2400">
                <a:solidFill>
                  <a:schemeClr val="tx1"/>
                </a:solidFill>
                <a:latin typeface="Times New Roman" pitchFamily="18" charset="0"/>
              </a:defRPr>
            </a:lvl2pPr>
            <a:lvl3pPr marL="1281113" indent="-228600">
              <a:defRPr sz="2400">
                <a:solidFill>
                  <a:schemeClr val="tx1"/>
                </a:solidFill>
                <a:latin typeface="Times New Roman" pitchFamily="18" charset="0"/>
              </a:defRPr>
            </a:lvl3pPr>
            <a:lvl4pPr marL="1700213" indent="-228600">
              <a:defRPr sz="2400">
                <a:solidFill>
                  <a:schemeClr val="tx1"/>
                </a:solidFill>
                <a:latin typeface="Times New Roman" pitchFamily="18" charset="0"/>
              </a:defRPr>
            </a:lvl4pPr>
            <a:lvl5pPr marL="2119313" indent="-228600">
              <a:defRPr sz="2400">
                <a:solidFill>
                  <a:schemeClr val="tx1"/>
                </a:solidFill>
                <a:latin typeface="Times New Roman" pitchFamily="18" charset="0"/>
              </a:defRPr>
            </a:lvl5pPr>
            <a:lvl6pPr marL="2576513" indent="-228600" fontAlgn="base">
              <a:spcBef>
                <a:spcPct val="0"/>
              </a:spcBef>
              <a:spcAft>
                <a:spcPct val="0"/>
              </a:spcAft>
              <a:defRPr sz="2400">
                <a:solidFill>
                  <a:schemeClr val="tx1"/>
                </a:solidFill>
                <a:latin typeface="Times New Roman" pitchFamily="18" charset="0"/>
              </a:defRPr>
            </a:lvl6pPr>
            <a:lvl7pPr marL="3033713" indent="-228600" fontAlgn="base">
              <a:spcBef>
                <a:spcPct val="0"/>
              </a:spcBef>
              <a:spcAft>
                <a:spcPct val="0"/>
              </a:spcAft>
              <a:defRPr sz="2400">
                <a:solidFill>
                  <a:schemeClr val="tx1"/>
                </a:solidFill>
                <a:latin typeface="Times New Roman" pitchFamily="18" charset="0"/>
              </a:defRPr>
            </a:lvl7pPr>
            <a:lvl8pPr marL="3490913" indent="-228600" fontAlgn="base">
              <a:spcBef>
                <a:spcPct val="0"/>
              </a:spcBef>
              <a:spcAft>
                <a:spcPct val="0"/>
              </a:spcAft>
              <a:defRPr sz="2400">
                <a:solidFill>
                  <a:schemeClr val="tx1"/>
                </a:solidFill>
                <a:latin typeface="Times New Roman" pitchFamily="18" charset="0"/>
              </a:defRPr>
            </a:lvl8pPr>
            <a:lvl9pPr marL="3948113" indent="-228600" fontAlgn="base">
              <a:spcBef>
                <a:spcPct val="0"/>
              </a:spcBef>
              <a:spcAft>
                <a:spcPct val="0"/>
              </a:spcAft>
              <a:defRPr sz="2400">
                <a:solidFill>
                  <a:schemeClr val="tx1"/>
                </a:solidFill>
                <a:latin typeface="Times New Roman" pitchFamily="18" charset="0"/>
              </a:defRPr>
            </a:lvl9pPr>
          </a:lstStyle>
          <a:p>
            <a:pPr marL="571500" indent="-571500" defTabSz="449263">
              <a:spcBef>
                <a:spcPct val="20000"/>
              </a:spcBef>
              <a:buClr>
                <a:srgbClr val="9A6FA9">
                  <a:lumMod val="75000"/>
                </a:srgbClr>
              </a:buClr>
              <a:buSzPct val="100000"/>
              <a:buFont typeface="Wingdings" panose="05000000000000000000" pitchFamily="2" charset="2"/>
              <a:buChar char="v"/>
              <a:defRPr/>
            </a:pPr>
            <a:r>
              <a:rPr lang="fr-FR" altLang="fr-FR" sz="2000" dirty="0" smtClean="0">
                <a:solidFill>
                  <a:prstClr val="black">
                    <a:lumMod val="75000"/>
                    <a:lumOff val="25000"/>
                  </a:prstClr>
                </a:solidFill>
                <a:latin typeface="Arial" pitchFamily="34" charset="0"/>
                <a:cs typeface="Lucida Sans Unicode" pitchFamily="34" charset="0"/>
              </a:rPr>
              <a:t>« Dé-</a:t>
            </a:r>
            <a:r>
              <a:rPr lang="fr-FR" altLang="fr-FR" sz="2000" dirty="0" err="1" smtClean="0">
                <a:solidFill>
                  <a:prstClr val="black">
                    <a:lumMod val="75000"/>
                    <a:lumOff val="25000"/>
                  </a:prstClr>
                </a:solidFill>
                <a:latin typeface="Arial" pitchFamily="34" charset="0"/>
                <a:cs typeface="Lucida Sans Unicode" pitchFamily="34" charset="0"/>
              </a:rPr>
              <a:t>diesélisation</a:t>
            </a:r>
            <a:r>
              <a:rPr lang="fr-FR" altLang="fr-FR" sz="2000" dirty="0" smtClean="0">
                <a:solidFill>
                  <a:prstClr val="black">
                    <a:lumMod val="75000"/>
                    <a:lumOff val="25000"/>
                  </a:prstClr>
                </a:solidFill>
                <a:latin typeface="Arial" pitchFamily="34" charset="0"/>
                <a:cs typeface="Lucida Sans Unicode" pitchFamily="34" charset="0"/>
              </a:rPr>
              <a:t> » du parc de VP en France</a:t>
            </a:r>
            <a:r>
              <a:rPr lang="fr-FR" altLang="fr-FR" sz="1800" dirty="0" smtClean="0">
                <a:solidFill>
                  <a:prstClr val="black">
                    <a:lumMod val="75000"/>
                    <a:lumOff val="25000"/>
                  </a:prstClr>
                </a:solidFill>
                <a:latin typeface="Arial" pitchFamily="34" charset="0"/>
                <a:cs typeface="Lucida Sans Unicode" pitchFamily="34" charset="0"/>
              </a:rPr>
              <a:t>: - 15% de VP diésel neuf en 5 ans</a:t>
            </a:r>
          </a:p>
        </p:txBody>
      </p:sp>
      <p:sp>
        <p:nvSpPr>
          <p:cNvPr id="8" name="Rectangle 3"/>
          <p:cNvSpPr>
            <a:spLocks noChangeArrowheads="1"/>
          </p:cNvSpPr>
          <p:nvPr/>
        </p:nvSpPr>
        <p:spPr bwMode="auto">
          <a:xfrm>
            <a:off x="3670478" y="1893685"/>
            <a:ext cx="5473521" cy="2890661"/>
          </a:xfrm>
          <a:prstGeom prst="rect">
            <a:avLst/>
          </a:prstGeom>
          <a:noFill/>
          <a:ln>
            <a:noFill/>
          </a:ln>
          <a:effectLst/>
          <a:extLst/>
        </p:spPr>
        <p:txBody>
          <a:bodyPr/>
          <a:lstStyle>
            <a:lvl1pPr>
              <a:defRPr sz="2400">
                <a:solidFill>
                  <a:schemeClr val="tx1"/>
                </a:solidFill>
                <a:latin typeface="Times New Roman" pitchFamily="18" charset="0"/>
              </a:defRPr>
            </a:lvl1pPr>
            <a:lvl2pPr marL="862013" indent="-285750">
              <a:defRPr sz="2400">
                <a:solidFill>
                  <a:schemeClr val="tx1"/>
                </a:solidFill>
                <a:latin typeface="Times New Roman" pitchFamily="18" charset="0"/>
              </a:defRPr>
            </a:lvl2pPr>
            <a:lvl3pPr marL="1281113" indent="-228600">
              <a:defRPr sz="2400">
                <a:solidFill>
                  <a:schemeClr val="tx1"/>
                </a:solidFill>
                <a:latin typeface="Times New Roman" pitchFamily="18" charset="0"/>
              </a:defRPr>
            </a:lvl3pPr>
            <a:lvl4pPr marL="1700213" indent="-228600">
              <a:defRPr sz="2400">
                <a:solidFill>
                  <a:schemeClr val="tx1"/>
                </a:solidFill>
                <a:latin typeface="Times New Roman" pitchFamily="18" charset="0"/>
              </a:defRPr>
            </a:lvl4pPr>
            <a:lvl5pPr marL="2119313" indent="-228600">
              <a:defRPr sz="2400">
                <a:solidFill>
                  <a:schemeClr val="tx1"/>
                </a:solidFill>
                <a:latin typeface="Times New Roman" pitchFamily="18" charset="0"/>
              </a:defRPr>
            </a:lvl5pPr>
            <a:lvl6pPr marL="2576513" indent="-228600" fontAlgn="base">
              <a:spcBef>
                <a:spcPct val="0"/>
              </a:spcBef>
              <a:spcAft>
                <a:spcPct val="0"/>
              </a:spcAft>
              <a:defRPr sz="2400">
                <a:solidFill>
                  <a:schemeClr val="tx1"/>
                </a:solidFill>
                <a:latin typeface="Times New Roman" pitchFamily="18" charset="0"/>
              </a:defRPr>
            </a:lvl6pPr>
            <a:lvl7pPr marL="3033713" indent="-228600" fontAlgn="base">
              <a:spcBef>
                <a:spcPct val="0"/>
              </a:spcBef>
              <a:spcAft>
                <a:spcPct val="0"/>
              </a:spcAft>
              <a:defRPr sz="2400">
                <a:solidFill>
                  <a:schemeClr val="tx1"/>
                </a:solidFill>
                <a:latin typeface="Times New Roman" pitchFamily="18" charset="0"/>
              </a:defRPr>
            </a:lvl7pPr>
            <a:lvl8pPr marL="3490913" indent="-228600" fontAlgn="base">
              <a:spcBef>
                <a:spcPct val="0"/>
              </a:spcBef>
              <a:spcAft>
                <a:spcPct val="0"/>
              </a:spcAft>
              <a:defRPr sz="2400">
                <a:solidFill>
                  <a:schemeClr val="tx1"/>
                </a:solidFill>
                <a:latin typeface="Times New Roman" pitchFamily="18" charset="0"/>
              </a:defRPr>
            </a:lvl8pPr>
            <a:lvl9pPr marL="3948113" indent="-228600" fontAlgn="base">
              <a:spcBef>
                <a:spcPct val="0"/>
              </a:spcBef>
              <a:spcAft>
                <a:spcPct val="0"/>
              </a:spcAft>
              <a:defRPr sz="2400">
                <a:solidFill>
                  <a:schemeClr val="tx1"/>
                </a:solidFill>
                <a:latin typeface="Times New Roman" pitchFamily="18" charset="0"/>
              </a:defRPr>
            </a:lvl9pPr>
          </a:lstStyle>
          <a:p>
            <a:pPr marL="571500" indent="-571500" defTabSz="449263">
              <a:spcBef>
                <a:spcPct val="20000"/>
              </a:spcBef>
              <a:buClr>
                <a:srgbClr val="E2003D">
                  <a:lumMod val="60000"/>
                  <a:lumOff val="40000"/>
                </a:srgbClr>
              </a:buClr>
              <a:buSzPct val="100000"/>
              <a:buFont typeface="Wingdings" panose="05000000000000000000" pitchFamily="2" charset="2"/>
              <a:buChar char="§"/>
              <a:defRPr/>
            </a:pPr>
            <a:r>
              <a:rPr lang="fr-FR" altLang="fr-FR" sz="2000" dirty="0" smtClean="0">
                <a:solidFill>
                  <a:prstClr val="black">
                    <a:lumMod val="75000"/>
                    <a:lumOff val="25000"/>
                  </a:prstClr>
                </a:solidFill>
                <a:latin typeface="Arial" pitchFamily="34" charset="0"/>
                <a:cs typeface="Lucida Sans Unicode" pitchFamily="34" charset="0"/>
              </a:rPr>
              <a:t>Même type d’émissions que VP essence</a:t>
            </a:r>
          </a:p>
          <a:p>
            <a:pPr marL="571500" indent="-571500" defTabSz="449263">
              <a:spcBef>
                <a:spcPct val="20000"/>
              </a:spcBef>
              <a:buClr>
                <a:srgbClr val="E2003D">
                  <a:lumMod val="60000"/>
                  <a:lumOff val="40000"/>
                </a:srgbClr>
              </a:buClr>
              <a:buSzPct val="100000"/>
              <a:buFont typeface="Wingdings" panose="05000000000000000000" pitchFamily="2" charset="2"/>
              <a:buChar char="§"/>
              <a:defRPr/>
            </a:pPr>
            <a:r>
              <a:rPr lang="fr-FR" altLang="fr-FR" sz="2000" dirty="0" smtClean="0">
                <a:solidFill>
                  <a:prstClr val="black">
                    <a:lumMod val="75000"/>
                    <a:lumOff val="25000"/>
                  </a:prstClr>
                </a:solidFill>
                <a:latin typeface="Arial" pitchFamily="34" charset="0"/>
                <a:cs typeface="Lucida Sans Unicode" pitchFamily="34" charset="0"/>
              </a:rPr>
              <a:t>Mais plus de particules et de </a:t>
            </a:r>
            <a:r>
              <a:rPr lang="fr-FR" altLang="fr-FR" sz="2000" dirty="0" err="1" smtClean="0">
                <a:solidFill>
                  <a:prstClr val="black">
                    <a:lumMod val="75000"/>
                    <a:lumOff val="25000"/>
                  </a:prstClr>
                </a:solidFill>
                <a:latin typeface="Arial" pitchFamily="34" charset="0"/>
                <a:cs typeface="Lucida Sans Unicode" pitchFamily="34" charset="0"/>
              </a:rPr>
              <a:t>Nox</a:t>
            </a:r>
            <a:r>
              <a:rPr lang="fr-FR" altLang="fr-FR" sz="2000" dirty="0" smtClean="0">
                <a:solidFill>
                  <a:prstClr val="black">
                    <a:lumMod val="75000"/>
                    <a:lumOff val="25000"/>
                  </a:prstClr>
                </a:solidFill>
                <a:latin typeface="Arial" pitchFamily="34" charset="0"/>
                <a:cs typeface="Lucida Sans Unicode" pitchFamily="34" charset="0"/>
              </a:rPr>
              <a:t> </a:t>
            </a:r>
          </a:p>
          <a:p>
            <a:pPr marL="571500" indent="-571500" defTabSz="449263">
              <a:spcBef>
                <a:spcPct val="20000"/>
              </a:spcBef>
              <a:buClr>
                <a:srgbClr val="E2003D">
                  <a:lumMod val="60000"/>
                  <a:lumOff val="40000"/>
                </a:srgbClr>
              </a:buClr>
              <a:buSzPct val="100000"/>
              <a:buFont typeface="Wingdings" panose="05000000000000000000" pitchFamily="2" charset="2"/>
              <a:buChar char="§"/>
              <a:defRPr/>
            </a:pPr>
            <a:r>
              <a:rPr lang="fr-FR" altLang="fr-FR" sz="2000" dirty="0" smtClean="0">
                <a:solidFill>
                  <a:prstClr val="black">
                    <a:lumMod val="75000"/>
                    <a:lumOff val="25000"/>
                  </a:prstClr>
                </a:solidFill>
                <a:latin typeface="Arial" pitchFamily="34" charset="0"/>
                <a:cs typeface="Lucida Sans Unicode" pitchFamily="34" charset="0"/>
              </a:rPr>
              <a:t>Les gaz d’échappement des moteurs diésel sont cancérigènes sur le poumon (CIRC 2012)</a:t>
            </a:r>
          </a:p>
          <a:p>
            <a:pPr marL="571500" indent="-571500" defTabSz="449263">
              <a:spcBef>
                <a:spcPct val="20000"/>
              </a:spcBef>
              <a:buClr>
                <a:srgbClr val="E2003D">
                  <a:lumMod val="60000"/>
                  <a:lumOff val="40000"/>
                </a:srgbClr>
              </a:buClr>
              <a:buSzPct val="100000"/>
              <a:buFont typeface="Wingdings" panose="05000000000000000000" pitchFamily="2" charset="2"/>
              <a:buChar char="§"/>
              <a:defRPr/>
            </a:pPr>
            <a:r>
              <a:rPr lang="fr-FR" altLang="fr-FR" sz="2000" dirty="0" smtClean="0">
                <a:solidFill>
                  <a:prstClr val="black">
                    <a:lumMod val="75000"/>
                    <a:lumOff val="25000"/>
                  </a:prstClr>
                </a:solidFill>
                <a:latin typeface="Arial" pitchFamily="34" charset="0"/>
                <a:cs typeface="Lucida Sans Unicode" pitchFamily="34" charset="0"/>
              </a:rPr>
              <a:t>La pollution atmosphérique est également classée cancérigène (2013)</a:t>
            </a:r>
          </a:p>
          <a:p>
            <a:pPr marL="571500" indent="-571500" defTabSz="449263">
              <a:spcBef>
                <a:spcPct val="20000"/>
              </a:spcBef>
              <a:buClr>
                <a:srgbClr val="E2003D">
                  <a:lumMod val="60000"/>
                  <a:lumOff val="40000"/>
                </a:srgbClr>
              </a:buClr>
              <a:buSzPct val="100000"/>
              <a:buFont typeface="Wingdings" panose="05000000000000000000" pitchFamily="2" charset="2"/>
              <a:buChar char="§"/>
              <a:defRPr/>
            </a:pPr>
            <a:r>
              <a:rPr lang="fr-FR" altLang="fr-FR" sz="2000" dirty="0" smtClean="0">
                <a:solidFill>
                  <a:prstClr val="black">
                    <a:lumMod val="75000"/>
                    <a:lumOff val="25000"/>
                  </a:prstClr>
                </a:solidFill>
                <a:latin typeface="Arial" pitchFamily="34" charset="0"/>
                <a:cs typeface="Lucida Sans Unicode" pitchFamily="34" charset="0"/>
              </a:rPr>
              <a:t>Plus de justification financière</a:t>
            </a:r>
          </a:p>
          <a:p>
            <a:pPr marL="571500" indent="-571500" defTabSz="449263">
              <a:spcBef>
                <a:spcPct val="20000"/>
              </a:spcBef>
              <a:buClr>
                <a:srgbClr val="E2003D">
                  <a:lumMod val="60000"/>
                  <a:lumOff val="40000"/>
                </a:srgbClr>
              </a:buClr>
              <a:buSzPct val="100000"/>
              <a:buFont typeface="Wingdings" panose="05000000000000000000" pitchFamily="2" charset="2"/>
              <a:buChar char="§"/>
              <a:defRPr/>
            </a:pPr>
            <a:endParaRPr lang="fr-FR" altLang="fr-FR" dirty="0" smtClean="0">
              <a:solidFill>
                <a:prstClr val="black">
                  <a:lumMod val="75000"/>
                  <a:lumOff val="25000"/>
                </a:prstClr>
              </a:solidFill>
              <a:latin typeface="Arial" pitchFamily="34" charset="0"/>
              <a:cs typeface="Lucida Sans Unicode" pitchFamily="34" charset="0"/>
            </a:endParaRPr>
          </a:p>
        </p:txBody>
      </p:sp>
      <p:sp>
        <p:nvSpPr>
          <p:cNvPr id="35847" name="Rectangle 8"/>
          <p:cNvSpPr>
            <a:spLocks noChangeArrowheads="1"/>
          </p:cNvSpPr>
          <p:nvPr/>
        </p:nvSpPr>
        <p:spPr bwMode="auto">
          <a:xfrm>
            <a:off x="4358615" y="6313838"/>
            <a:ext cx="4572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ts val="600"/>
              </a:spcBef>
              <a:spcAft>
                <a:spcPts val="600"/>
              </a:spcAft>
              <a:buClr>
                <a:srgbClr val="9A6FA9"/>
              </a:buClr>
              <a:buSzPct val="70000"/>
              <a:buFont typeface="Wingdings" panose="05000000000000000000" pitchFamily="2" charset="2"/>
              <a:buChar char="n"/>
              <a:defRPr>
                <a:solidFill>
                  <a:schemeClr val="bg1"/>
                </a:solidFill>
                <a:latin typeface="Arial" panose="020B0604020202020204" pitchFamily="34" charset="0"/>
                <a:cs typeface="Arial" panose="020B0604020202020204" pitchFamily="34" charset="0"/>
              </a:defRPr>
            </a:lvl1pPr>
            <a:lvl2pPr marL="742950" indent="-285750" eaLnBrk="0" hangingPunct="0">
              <a:lnSpc>
                <a:spcPct val="95000"/>
              </a:lnSpc>
              <a:spcBef>
                <a:spcPts val="600"/>
              </a:spcBef>
              <a:spcAft>
                <a:spcPts val="600"/>
              </a:spcAft>
              <a:buClr>
                <a:schemeClr val="tx2"/>
              </a:buClr>
              <a:buSzPct val="70000"/>
              <a:buFont typeface="Wingdings" panose="05000000000000000000" pitchFamily="2" charset="2"/>
              <a:buChar char="n"/>
              <a:defRPr sz="1600">
                <a:solidFill>
                  <a:schemeClr val="bg1"/>
                </a:solidFill>
                <a:latin typeface="Arial" panose="020B0604020202020204" pitchFamily="34" charset="0"/>
                <a:cs typeface="Arial" panose="020B0604020202020204" pitchFamily="34" charset="0"/>
              </a:defRPr>
            </a:lvl2pPr>
            <a:lvl3pPr marL="1143000" indent="-228600" eaLnBrk="0" hangingPunct="0">
              <a:lnSpc>
                <a:spcPct val="95000"/>
              </a:lnSpc>
              <a:spcBef>
                <a:spcPts val="600"/>
              </a:spcBef>
              <a:spcAft>
                <a:spcPts val="600"/>
              </a:spcAft>
              <a:buClr>
                <a:schemeClr val="accent2"/>
              </a:buClr>
              <a:buSzPct val="70000"/>
              <a:buFont typeface="Wingdings" panose="05000000000000000000" pitchFamily="2" charset="2"/>
              <a:buChar char="n"/>
              <a:defRPr sz="1400">
                <a:solidFill>
                  <a:schemeClr val="bg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spcAft>
                <a:spcPct val="0"/>
              </a:spcAft>
              <a:buClrTx/>
              <a:buSzTx/>
              <a:buFontTx/>
              <a:buNone/>
            </a:pPr>
            <a:r>
              <a:rPr lang="fr-FR" altLang="fr-FR" sz="900" dirty="0">
                <a:solidFill>
                  <a:srgbClr val="000000"/>
                </a:solidFill>
                <a:latin typeface="Trebuchet MS" panose="020B0603020202020204" pitchFamily="34" charset="0"/>
              </a:rPr>
              <a:t>CITEPA, avril 2016. Inventaire des émissions de polluants atmosphériques et de gaz à effet de serre en France – Format SECTEN © CITEPA 2016 </a:t>
            </a:r>
            <a:endParaRPr lang="fr-FR" altLang="fr-FR" sz="900" dirty="0">
              <a:solidFill>
                <a:prstClr val="black"/>
              </a:solidFill>
            </a:endParaRPr>
          </a:p>
        </p:txBody>
      </p:sp>
      <p:pic>
        <p:nvPicPr>
          <p:cNvPr id="9"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931134" y="4934334"/>
            <a:ext cx="3669941" cy="778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1"/>
          <p:cNvSpPr>
            <a:spLocks noChangeArrowheads="1"/>
          </p:cNvSpPr>
          <p:nvPr/>
        </p:nvSpPr>
        <p:spPr bwMode="auto">
          <a:xfrm>
            <a:off x="207963" y="6482113"/>
            <a:ext cx="52006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ts val="600"/>
              </a:spcBef>
              <a:spcAft>
                <a:spcPts val="600"/>
              </a:spcAft>
              <a:buClr>
                <a:srgbClr val="9A6FA9"/>
              </a:buClr>
              <a:buSzPct val="70000"/>
              <a:buFont typeface="Wingdings" panose="05000000000000000000" pitchFamily="2" charset="2"/>
              <a:buChar char="n"/>
              <a:defRPr>
                <a:solidFill>
                  <a:schemeClr val="bg1"/>
                </a:solidFill>
                <a:latin typeface="Arial" panose="020B0604020202020204" pitchFamily="34" charset="0"/>
                <a:cs typeface="Arial" panose="020B0604020202020204" pitchFamily="34" charset="0"/>
              </a:defRPr>
            </a:lvl1pPr>
            <a:lvl2pPr marL="742950" indent="-285750" eaLnBrk="0" hangingPunct="0">
              <a:lnSpc>
                <a:spcPct val="95000"/>
              </a:lnSpc>
              <a:spcBef>
                <a:spcPts val="600"/>
              </a:spcBef>
              <a:spcAft>
                <a:spcPts val="600"/>
              </a:spcAft>
              <a:buClr>
                <a:schemeClr val="tx2"/>
              </a:buClr>
              <a:buSzPct val="70000"/>
              <a:buFont typeface="Wingdings" panose="05000000000000000000" pitchFamily="2" charset="2"/>
              <a:buChar char="n"/>
              <a:defRPr sz="1600">
                <a:solidFill>
                  <a:schemeClr val="bg1"/>
                </a:solidFill>
                <a:latin typeface="Arial" panose="020B0604020202020204" pitchFamily="34" charset="0"/>
                <a:cs typeface="Arial" panose="020B0604020202020204" pitchFamily="34" charset="0"/>
              </a:defRPr>
            </a:lvl2pPr>
            <a:lvl3pPr marL="1143000" indent="-228600" eaLnBrk="0" hangingPunct="0">
              <a:lnSpc>
                <a:spcPct val="95000"/>
              </a:lnSpc>
              <a:spcBef>
                <a:spcPts val="600"/>
              </a:spcBef>
              <a:spcAft>
                <a:spcPts val="600"/>
              </a:spcAft>
              <a:buClr>
                <a:schemeClr val="accent2"/>
              </a:buClr>
              <a:buSzPct val="70000"/>
              <a:buFont typeface="Wingdings" panose="05000000000000000000" pitchFamily="2" charset="2"/>
              <a:buChar char="n"/>
              <a:defRPr sz="1400">
                <a:solidFill>
                  <a:schemeClr val="bg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spcAft>
                <a:spcPct val="0"/>
              </a:spcAft>
              <a:buClrTx/>
              <a:buSzTx/>
              <a:buFontTx/>
              <a:buNone/>
            </a:pPr>
            <a:r>
              <a:rPr lang="fr-FR" altLang="fr-FR" sz="1400" dirty="0" err="1" smtClean="0">
                <a:solidFill>
                  <a:prstClr val="black"/>
                </a:solidFill>
              </a:rPr>
              <a:t>Charpin</a:t>
            </a:r>
            <a:r>
              <a:rPr lang="fr-FR" altLang="fr-FR" sz="1400" dirty="0" smtClean="0">
                <a:solidFill>
                  <a:prstClr val="black"/>
                </a:solidFill>
              </a:rPr>
              <a:t> D </a:t>
            </a:r>
            <a:r>
              <a:rPr lang="fr-FR" altLang="fr-FR" sz="1400" i="1" dirty="0" smtClean="0">
                <a:solidFill>
                  <a:prstClr val="black"/>
                </a:solidFill>
              </a:rPr>
              <a:t>et al. </a:t>
            </a:r>
            <a:r>
              <a:rPr lang="fr-FR" altLang="fr-FR" sz="1400" i="1" dirty="0" err="1" smtClean="0">
                <a:solidFill>
                  <a:prstClr val="black"/>
                </a:solidFill>
              </a:rPr>
              <a:t>Rev</a:t>
            </a:r>
            <a:r>
              <a:rPr lang="fr-FR" altLang="fr-FR" sz="1400" i="1" dirty="0" smtClean="0">
                <a:solidFill>
                  <a:prstClr val="black"/>
                </a:solidFill>
              </a:rPr>
              <a:t> Mal </a:t>
            </a:r>
            <a:r>
              <a:rPr lang="fr-FR" altLang="fr-FR" sz="1400" i="1" dirty="0" err="1" smtClean="0">
                <a:solidFill>
                  <a:prstClr val="black"/>
                </a:solidFill>
              </a:rPr>
              <a:t>Respir</a:t>
            </a:r>
            <a:r>
              <a:rPr lang="fr-FR" altLang="fr-FR" sz="1400" i="1" dirty="0" smtClean="0">
                <a:solidFill>
                  <a:prstClr val="black"/>
                </a:solidFill>
              </a:rPr>
              <a:t>. </a:t>
            </a:r>
            <a:r>
              <a:rPr lang="fr-FR" altLang="fr-FR" sz="1400" dirty="0" smtClean="0">
                <a:solidFill>
                  <a:prstClr val="black"/>
                </a:solidFill>
              </a:rPr>
              <a:t>2016;33:484-508 </a:t>
            </a:r>
            <a:endParaRPr lang="fr-FR" altLang="fr-FR" sz="1400" dirty="0">
              <a:solidFill>
                <a:prstClr val="black"/>
              </a:solidFill>
            </a:endParaRPr>
          </a:p>
        </p:txBody>
      </p:sp>
    </p:spTree>
    <p:extLst>
      <p:ext uri="{BB962C8B-B14F-4D97-AF65-F5344CB8AC3E}">
        <p14:creationId xmlns:p14="http://schemas.microsoft.com/office/powerpoint/2010/main" val="4186191954"/>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9601" y="1545980"/>
            <a:ext cx="8371268" cy="4801314"/>
          </a:xfrm>
          <a:prstGeom prst="rect">
            <a:avLst/>
          </a:prstGeom>
        </p:spPr>
        <p:txBody>
          <a:bodyPr wrap="square">
            <a:spAutoFit/>
          </a:bodyPr>
          <a:lstStyle/>
          <a:p>
            <a:pPr marL="342900" indent="-342900">
              <a:buClr>
                <a:schemeClr val="accent3"/>
              </a:buClr>
              <a:buSzPct val="120000"/>
              <a:buFont typeface="Wingdings" panose="05000000000000000000" pitchFamily="2" charset="2"/>
              <a:buChar char="v"/>
            </a:pPr>
            <a:r>
              <a:rPr lang="fr-FR" dirty="0" smtClean="0">
                <a:solidFill>
                  <a:schemeClr val="bg1"/>
                </a:solidFill>
              </a:rPr>
              <a:t>Les personnes à risque ou « sensibles » sont notamment celles atteintes de maladies respiratoires ou cardiaques, les femmes enceintes, les nourrissons et les enfants en bas âge (crèche ou maternelle)</a:t>
            </a:r>
          </a:p>
          <a:p>
            <a:pPr marL="342900" indent="-342900">
              <a:buClr>
                <a:schemeClr val="accent3"/>
              </a:buClr>
              <a:buSzPct val="120000"/>
              <a:buFont typeface="Wingdings" panose="05000000000000000000" pitchFamily="2" charset="2"/>
              <a:buChar char="v"/>
            </a:pPr>
            <a:endParaRPr lang="fr-FR" dirty="0" smtClean="0">
              <a:solidFill>
                <a:schemeClr val="bg1"/>
              </a:solidFill>
            </a:endParaRPr>
          </a:p>
          <a:p>
            <a:pPr marL="342900" indent="-342900">
              <a:buClr>
                <a:schemeClr val="accent3"/>
              </a:buClr>
              <a:buSzPct val="120000"/>
              <a:buFont typeface="Wingdings" panose="05000000000000000000" pitchFamily="2" charset="2"/>
              <a:buChar char="v"/>
            </a:pPr>
            <a:r>
              <a:rPr lang="fr-FR" dirty="0" smtClean="0">
                <a:solidFill>
                  <a:schemeClr val="bg1"/>
                </a:solidFill>
              </a:rPr>
              <a:t>Messages de bon sens qui peuvent s’appliquer au patient et au public</a:t>
            </a:r>
          </a:p>
          <a:p>
            <a:pPr marL="342900" indent="-342900">
              <a:buClr>
                <a:schemeClr val="accent3"/>
              </a:buClr>
              <a:buSzPct val="120000"/>
              <a:buFont typeface="Wingdings" panose="05000000000000000000" pitchFamily="2" charset="2"/>
              <a:buChar char="v"/>
            </a:pPr>
            <a:endParaRPr lang="fr-FR" dirty="0" smtClean="0">
              <a:solidFill>
                <a:schemeClr val="bg1"/>
              </a:solidFill>
            </a:endParaRPr>
          </a:p>
          <a:p>
            <a:pPr marL="342900" indent="-342900">
              <a:buClr>
                <a:schemeClr val="accent3"/>
              </a:buClr>
              <a:buSzPct val="120000"/>
              <a:buFont typeface="Wingdings" panose="05000000000000000000" pitchFamily="2" charset="2"/>
              <a:buChar char="v"/>
            </a:pPr>
            <a:r>
              <a:rPr lang="fr-FR" dirty="0" smtClean="0">
                <a:solidFill>
                  <a:schemeClr val="bg1"/>
                </a:solidFill>
              </a:rPr>
              <a:t>Observance </a:t>
            </a:r>
            <a:r>
              <a:rPr lang="fr-FR" dirty="0">
                <a:solidFill>
                  <a:schemeClr val="bg1"/>
                </a:solidFill>
              </a:rPr>
              <a:t>rigoureuse des traitements à visée </a:t>
            </a:r>
            <a:r>
              <a:rPr lang="fr-FR" dirty="0" smtClean="0">
                <a:solidFill>
                  <a:schemeClr val="bg1"/>
                </a:solidFill>
              </a:rPr>
              <a:t>respiratoire </a:t>
            </a:r>
            <a:r>
              <a:rPr lang="fr-FR" dirty="0">
                <a:solidFill>
                  <a:schemeClr val="bg1"/>
                </a:solidFill>
              </a:rPr>
              <a:t>et cardiaque lors d’un épisode de forte pollution</a:t>
            </a:r>
            <a:r>
              <a:rPr lang="fr-FR" dirty="0" smtClean="0">
                <a:solidFill>
                  <a:schemeClr val="bg1"/>
                </a:solidFill>
              </a:rPr>
              <a:t>.</a:t>
            </a:r>
          </a:p>
          <a:p>
            <a:pPr marL="342900" indent="-342900">
              <a:buClr>
                <a:schemeClr val="accent3"/>
              </a:buClr>
              <a:buSzPct val="120000"/>
              <a:buFont typeface="Wingdings" panose="05000000000000000000" pitchFamily="2" charset="2"/>
              <a:buChar char="v"/>
            </a:pPr>
            <a:endParaRPr lang="fr-FR" dirty="0" smtClean="0">
              <a:solidFill>
                <a:schemeClr val="bg1"/>
              </a:solidFill>
            </a:endParaRPr>
          </a:p>
          <a:p>
            <a:pPr marL="342900" indent="-342900">
              <a:buClr>
                <a:schemeClr val="accent3"/>
              </a:buClr>
              <a:buSzPct val="120000"/>
              <a:buFont typeface="Wingdings" panose="05000000000000000000" pitchFamily="2" charset="2"/>
              <a:buChar char="v"/>
            </a:pPr>
            <a:r>
              <a:rPr lang="fr-FR" dirty="0" smtClean="0">
                <a:solidFill>
                  <a:schemeClr val="bg1"/>
                </a:solidFill>
              </a:rPr>
              <a:t>L’activité </a:t>
            </a:r>
            <a:r>
              <a:rPr lang="fr-FR" dirty="0">
                <a:solidFill>
                  <a:schemeClr val="bg1"/>
                </a:solidFill>
              </a:rPr>
              <a:t>physique et sportive impliquant une </a:t>
            </a:r>
            <a:r>
              <a:rPr lang="fr-FR" dirty="0" smtClean="0">
                <a:solidFill>
                  <a:schemeClr val="bg1"/>
                </a:solidFill>
              </a:rPr>
              <a:t>hyperventilation (la bouche ouverte en permanence) </a:t>
            </a:r>
            <a:r>
              <a:rPr lang="fr-FR" dirty="0">
                <a:solidFill>
                  <a:schemeClr val="bg1"/>
                </a:solidFill>
              </a:rPr>
              <a:t>est déconseillée lors des pics de pollution et </a:t>
            </a:r>
            <a:r>
              <a:rPr lang="fr-FR" dirty="0" smtClean="0">
                <a:solidFill>
                  <a:schemeClr val="bg1"/>
                </a:solidFill>
              </a:rPr>
              <a:t>au voisinage </a:t>
            </a:r>
            <a:r>
              <a:rPr lang="fr-FR" dirty="0">
                <a:solidFill>
                  <a:schemeClr val="bg1"/>
                </a:solidFill>
              </a:rPr>
              <a:t>des voies à grande circulation</a:t>
            </a:r>
            <a:r>
              <a:rPr lang="fr-FR" dirty="0" smtClean="0">
                <a:solidFill>
                  <a:schemeClr val="bg1"/>
                </a:solidFill>
              </a:rPr>
              <a:t>.</a:t>
            </a:r>
          </a:p>
          <a:p>
            <a:pPr marL="342900" indent="-342900">
              <a:buClr>
                <a:schemeClr val="accent3"/>
              </a:buClr>
              <a:buSzPct val="120000"/>
              <a:buFont typeface="Wingdings" panose="05000000000000000000" pitchFamily="2" charset="2"/>
              <a:buChar char="v"/>
            </a:pPr>
            <a:endParaRPr lang="fr-FR" dirty="0" smtClean="0">
              <a:solidFill>
                <a:schemeClr val="bg1"/>
              </a:solidFill>
            </a:endParaRPr>
          </a:p>
          <a:p>
            <a:pPr marL="342900" indent="-342900">
              <a:buClr>
                <a:schemeClr val="accent3"/>
              </a:buClr>
              <a:buSzPct val="120000"/>
              <a:buFont typeface="Wingdings" panose="05000000000000000000" pitchFamily="2" charset="2"/>
              <a:buChar char="v"/>
            </a:pPr>
            <a:r>
              <a:rPr lang="fr-FR" dirty="0" smtClean="0">
                <a:solidFill>
                  <a:schemeClr val="bg1"/>
                </a:solidFill>
              </a:rPr>
              <a:t>Il </a:t>
            </a:r>
            <a:r>
              <a:rPr lang="fr-FR" dirty="0">
                <a:solidFill>
                  <a:schemeClr val="bg1"/>
                </a:solidFill>
              </a:rPr>
              <a:t>n’y a pas lieu de garder les enfants à la maison </a:t>
            </a:r>
            <a:r>
              <a:rPr lang="fr-FR" dirty="0" smtClean="0">
                <a:solidFill>
                  <a:schemeClr val="bg1"/>
                </a:solidFill>
              </a:rPr>
              <a:t>en cas </a:t>
            </a:r>
            <a:r>
              <a:rPr lang="fr-FR" dirty="0">
                <a:solidFill>
                  <a:schemeClr val="bg1"/>
                </a:solidFill>
              </a:rPr>
              <a:t>de pic de </a:t>
            </a:r>
            <a:r>
              <a:rPr lang="fr-FR" dirty="0" smtClean="0">
                <a:solidFill>
                  <a:schemeClr val="bg1"/>
                </a:solidFill>
              </a:rPr>
              <a:t>pollution, du fait de la présence des mêmes polluants qu’à l’extérieur (excepté l’ozone) et </a:t>
            </a:r>
            <a:r>
              <a:rPr lang="fr-FR" dirty="0">
                <a:solidFill>
                  <a:schemeClr val="bg1"/>
                </a:solidFill>
              </a:rPr>
              <a:t>du fait de la </a:t>
            </a:r>
            <a:r>
              <a:rPr lang="fr-FR" dirty="0" smtClean="0">
                <a:solidFill>
                  <a:schemeClr val="bg1"/>
                </a:solidFill>
              </a:rPr>
              <a:t>présence possible de </a:t>
            </a:r>
            <a:r>
              <a:rPr lang="fr-FR" dirty="0">
                <a:solidFill>
                  <a:schemeClr val="bg1"/>
                </a:solidFill>
              </a:rPr>
              <a:t>polluants </a:t>
            </a:r>
            <a:r>
              <a:rPr lang="fr-FR" dirty="0" smtClean="0">
                <a:solidFill>
                  <a:schemeClr val="bg1"/>
                </a:solidFill>
              </a:rPr>
              <a:t>domestiques (tabagisme passif notamment). </a:t>
            </a:r>
            <a:endParaRPr lang="fr-FR" dirty="0">
              <a:solidFill>
                <a:schemeClr val="bg1"/>
              </a:solidFill>
            </a:endParaRPr>
          </a:p>
        </p:txBody>
      </p:sp>
      <p:sp>
        <p:nvSpPr>
          <p:cNvPr id="5" name="Rectangle 2"/>
          <p:cNvSpPr txBox="1">
            <a:spLocks noChangeArrowheads="1"/>
          </p:cNvSpPr>
          <p:nvPr/>
        </p:nvSpPr>
        <p:spPr bwMode="auto">
          <a:xfrm>
            <a:off x="0" y="232047"/>
            <a:ext cx="86010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marL="271463" indent="-271463" algn="l" defTabSz="457200" rtl="0" eaLnBrk="0" fontAlgn="base" hangingPunct="0">
              <a:lnSpc>
                <a:spcPct val="95000"/>
              </a:lnSpc>
              <a:spcBef>
                <a:spcPts val="600"/>
              </a:spcBef>
              <a:spcAft>
                <a:spcPts val="600"/>
              </a:spcAft>
              <a:buClr>
                <a:srgbClr val="9A6FA9"/>
              </a:buClr>
              <a:buSzPct val="70000"/>
              <a:buFont typeface="Wingdings" pitchFamily="2" charset="2"/>
              <a:buChar char="n"/>
              <a:defRPr sz="1800" kern="1200">
                <a:solidFill>
                  <a:schemeClr val="bg1"/>
                </a:solidFill>
                <a:latin typeface="Arial" panose="020B0604020202020204" pitchFamily="34" charset="0"/>
                <a:ea typeface="+mn-ea"/>
                <a:cs typeface="Arial" panose="020B0604020202020204" pitchFamily="34" charset="0"/>
              </a:defRPr>
            </a:lvl1pPr>
            <a:lvl2pPr marL="719138" indent="-261938" algn="l" defTabSz="457200" rtl="0" eaLnBrk="0" fontAlgn="base" hangingPunct="0">
              <a:lnSpc>
                <a:spcPct val="95000"/>
              </a:lnSpc>
              <a:spcBef>
                <a:spcPts val="600"/>
              </a:spcBef>
              <a:spcAft>
                <a:spcPts val="600"/>
              </a:spcAft>
              <a:buClr>
                <a:schemeClr val="tx2"/>
              </a:buClr>
              <a:buSzPct val="70000"/>
              <a:buFont typeface="Wingdings" panose="05000000000000000000" pitchFamily="2" charset="2"/>
              <a:buChar char="n"/>
              <a:defRPr sz="1600" kern="1200">
                <a:solidFill>
                  <a:schemeClr val="bg1"/>
                </a:solidFill>
                <a:latin typeface="Arial" panose="020B0604020202020204" pitchFamily="34" charset="0"/>
                <a:ea typeface="+mn-ea"/>
                <a:cs typeface="Arial" panose="020B0604020202020204" pitchFamily="34" charset="0"/>
              </a:defRPr>
            </a:lvl2pPr>
            <a:lvl3pPr marL="1168400" indent="-254000" algn="l" defTabSz="457200" rtl="0" eaLnBrk="0" fontAlgn="base" hangingPunct="0">
              <a:lnSpc>
                <a:spcPct val="95000"/>
              </a:lnSpc>
              <a:spcBef>
                <a:spcPts val="600"/>
              </a:spcBef>
              <a:spcAft>
                <a:spcPts val="600"/>
              </a:spcAft>
              <a:buClr>
                <a:schemeClr val="accent2"/>
              </a:buClr>
              <a:buSzPct val="70000"/>
              <a:buFont typeface="Wingdings" panose="05000000000000000000" pitchFamily="2" charset="2"/>
              <a:buChar char="n"/>
              <a:defRPr sz="1200" kern="1200">
                <a:solidFill>
                  <a:schemeClr val="bg1"/>
                </a:solidFill>
                <a:latin typeface="Arial" panose="020B0604020202020204" pitchFamily="34" charset="0"/>
                <a:ea typeface="+mn-ea"/>
                <a:cs typeface="Arial" panose="020B0604020202020204" pitchFamily="34" charset="0"/>
              </a:defRPr>
            </a:lvl3pPr>
            <a:lvl4pPr marL="1600200" indent="-228600" algn="l" defTabSz="457200" rtl="0" eaLnBrk="0" fontAlgn="base" hangingPunct="0">
              <a:spcBef>
                <a:spcPct val="20000"/>
              </a:spcBef>
              <a:spcAft>
                <a:spcPct val="0"/>
              </a:spcAft>
              <a:buSzPct val="70000"/>
              <a:buFont typeface="Arial"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spcBef>
                <a:spcPct val="20000"/>
              </a:spcBef>
              <a:spcAft>
                <a:spcPct val="0"/>
              </a:spcAft>
              <a:buSzPct val="70000"/>
              <a:buFont typeface="Arial"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914400">
              <a:lnSpc>
                <a:spcPct val="90000"/>
              </a:lnSpc>
              <a:buFont typeface="Monotype Sorts" charset="2"/>
              <a:buNone/>
              <a:defRPr/>
            </a:pPr>
            <a:r>
              <a:rPr lang="fr-FR" altLang="fr-FR" sz="3600" dirty="0" smtClean="0">
                <a:solidFill>
                  <a:srgbClr val="990099"/>
                </a:solidFill>
                <a:effectLst>
                  <a:outerShdw blurRad="38100" dist="38100" dir="2700000" algn="tl">
                    <a:srgbClr val="000000"/>
                  </a:outerShdw>
                </a:effectLst>
                <a:latin typeface="Calibri"/>
              </a:rPr>
              <a:t>Que dire aux patients et au public en cas de pics de pollution</a:t>
            </a:r>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u contenu 1"/>
          <p:cNvSpPr>
            <a:spLocks noGrp="1"/>
          </p:cNvSpPr>
          <p:nvPr>
            <p:ph idx="1"/>
          </p:nvPr>
        </p:nvSpPr>
        <p:spPr>
          <a:xfrm>
            <a:off x="250825" y="1419225"/>
            <a:ext cx="8642350" cy="5092700"/>
          </a:xfrm>
        </p:spPr>
        <p:txBody>
          <a:bodyPr/>
          <a:lstStyle/>
          <a:p>
            <a:endParaRPr lang="fr-FR" altLang="fr-FR" dirty="0" smtClean="0"/>
          </a:p>
        </p:txBody>
      </p:sp>
      <p:sp>
        <p:nvSpPr>
          <p:cNvPr id="3" name="Rectangle 2"/>
          <p:cNvSpPr txBox="1">
            <a:spLocks noChangeArrowheads="1"/>
          </p:cNvSpPr>
          <p:nvPr/>
        </p:nvSpPr>
        <p:spPr bwMode="auto">
          <a:xfrm>
            <a:off x="-382419" y="708803"/>
            <a:ext cx="86010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271463" indent="-271463" algn="l" defTabSz="457200" rtl="0" eaLnBrk="0" fontAlgn="base" hangingPunct="0">
              <a:lnSpc>
                <a:spcPct val="95000"/>
              </a:lnSpc>
              <a:spcBef>
                <a:spcPts val="600"/>
              </a:spcBef>
              <a:spcAft>
                <a:spcPts val="600"/>
              </a:spcAft>
              <a:buClr>
                <a:srgbClr val="9A6FA9"/>
              </a:buClr>
              <a:buSzPct val="70000"/>
              <a:buFont typeface="Wingdings" pitchFamily="2" charset="2"/>
              <a:buChar char="n"/>
              <a:defRPr sz="1800" kern="1200">
                <a:solidFill>
                  <a:schemeClr val="bg1"/>
                </a:solidFill>
                <a:latin typeface="Arial" panose="020B0604020202020204" pitchFamily="34" charset="0"/>
                <a:ea typeface="+mn-ea"/>
                <a:cs typeface="Arial" panose="020B0604020202020204" pitchFamily="34" charset="0"/>
              </a:defRPr>
            </a:lvl1pPr>
            <a:lvl2pPr marL="719138" indent="-261938" algn="l" defTabSz="457200" rtl="0" eaLnBrk="0" fontAlgn="base" hangingPunct="0">
              <a:lnSpc>
                <a:spcPct val="95000"/>
              </a:lnSpc>
              <a:spcBef>
                <a:spcPts val="600"/>
              </a:spcBef>
              <a:spcAft>
                <a:spcPts val="600"/>
              </a:spcAft>
              <a:buClr>
                <a:schemeClr val="tx2"/>
              </a:buClr>
              <a:buSzPct val="70000"/>
              <a:buFont typeface="Wingdings" panose="05000000000000000000" pitchFamily="2" charset="2"/>
              <a:buChar char="n"/>
              <a:defRPr sz="1600" kern="1200">
                <a:solidFill>
                  <a:schemeClr val="bg1"/>
                </a:solidFill>
                <a:latin typeface="Arial" panose="020B0604020202020204" pitchFamily="34" charset="0"/>
                <a:ea typeface="+mn-ea"/>
                <a:cs typeface="Arial" panose="020B0604020202020204" pitchFamily="34" charset="0"/>
              </a:defRPr>
            </a:lvl2pPr>
            <a:lvl3pPr marL="1168400" indent="-254000" algn="l" defTabSz="457200" rtl="0" eaLnBrk="0" fontAlgn="base" hangingPunct="0">
              <a:lnSpc>
                <a:spcPct val="95000"/>
              </a:lnSpc>
              <a:spcBef>
                <a:spcPts val="600"/>
              </a:spcBef>
              <a:spcAft>
                <a:spcPts val="600"/>
              </a:spcAft>
              <a:buClr>
                <a:schemeClr val="accent2"/>
              </a:buClr>
              <a:buSzPct val="70000"/>
              <a:buFont typeface="Wingdings" panose="05000000000000000000" pitchFamily="2" charset="2"/>
              <a:buChar char="n"/>
              <a:defRPr sz="1200" kern="1200">
                <a:solidFill>
                  <a:schemeClr val="bg1"/>
                </a:solidFill>
                <a:latin typeface="Arial" panose="020B0604020202020204" pitchFamily="34" charset="0"/>
                <a:ea typeface="+mn-ea"/>
                <a:cs typeface="Arial" panose="020B0604020202020204" pitchFamily="34" charset="0"/>
              </a:defRPr>
            </a:lvl3pPr>
            <a:lvl4pPr marL="1600200" indent="-228600" algn="l" defTabSz="457200" rtl="0" eaLnBrk="0" fontAlgn="base" hangingPunct="0">
              <a:spcBef>
                <a:spcPct val="20000"/>
              </a:spcBef>
              <a:spcAft>
                <a:spcPct val="0"/>
              </a:spcAft>
              <a:buSzPct val="70000"/>
              <a:buFont typeface="Arial"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spcBef>
                <a:spcPct val="20000"/>
              </a:spcBef>
              <a:spcAft>
                <a:spcPct val="0"/>
              </a:spcAft>
              <a:buSzPct val="70000"/>
              <a:buFont typeface="Arial"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914400">
              <a:lnSpc>
                <a:spcPct val="90000"/>
              </a:lnSpc>
              <a:buFont typeface="Monotype Sorts" charset="2"/>
              <a:buNone/>
              <a:defRPr/>
            </a:pPr>
            <a:r>
              <a:rPr lang="fr-FR" altLang="fr-FR" sz="4400" dirty="0" smtClean="0">
                <a:solidFill>
                  <a:srgbClr val="990099"/>
                </a:solidFill>
                <a:effectLst>
                  <a:outerShdw blurRad="38100" dist="38100" dir="2700000" algn="tl">
                    <a:srgbClr val="000000"/>
                  </a:outerShdw>
                </a:effectLst>
                <a:latin typeface="Calibri"/>
              </a:rPr>
              <a:t>Synthèse et conclusions</a:t>
            </a:r>
          </a:p>
        </p:txBody>
      </p:sp>
    </p:spTree>
    <p:extLst>
      <p:ext uri="{BB962C8B-B14F-4D97-AF65-F5344CB8AC3E}">
        <p14:creationId xmlns:p14="http://schemas.microsoft.com/office/powerpoint/2010/main" val="548211045"/>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1"/>
          <p:cNvSpPr>
            <a:spLocks noChangeArrowheads="1"/>
          </p:cNvSpPr>
          <p:nvPr/>
        </p:nvSpPr>
        <p:spPr bwMode="auto">
          <a:xfrm>
            <a:off x="5873750" y="1692275"/>
            <a:ext cx="3019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5000"/>
              </a:lnSpc>
              <a:spcBef>
                <a:spcPts val="600"/>
              </a:spcBef>
              <a:spcAft>
                <a:spcPts val="600"/>
              </a:spcAft>
              <a:buClr>
                <a:srgbClr val="9A6FA9"/>
              </a:buClr>
              <a:buSzPct val="70000"/>
              <a:buFont typeface="Wingdings" panose="05000000000000000000" pitchFamily="2" charset="2"/>
              <a:buChar char="n"/>
              <a:defRPr>
                <a:solidFill>
                  <a:schemeClr val="bg1"/>
                </a:solidFill>
                <a:latin typeface="Arial" panose="020B0604020202020204" pitchFamily="34" charset="0"/>
                <a:cs typeface="Arial" panose="020B0604020202020204" pitchFamily="34" charset="0"/>
              </a:defRPr>
            </a:lvl1pPr>
            <a:lvl2pPr marL="742950" indent="-285750" eaLnBrk="0" hangingPunct="0">
              <a:lnSpc>
                <a:spcPct val="95000"/>
              </a:lnSpc>
              <a:spcBef>
                <a:spcPts val="600"/>
              </a:spcBef>
              <a:spcAft>
                <a:spcPts val="600"/>
              </a:spcAft>
              <a:buClr>
                <a:schemeClr val="tx2"/>
              </a:buClr>
              <a:buSzPct val="70000"/>
              <a:buFont typeface="Wingdings" panose="05000000000000000000" pitchFamily="2" charset="2"/>
              <a:buChar char="n"/>
              <a:defRPr sz="1600">
                <a:solidFill>
                  <a:schemeClr val="bg1"/>
                </a:solidFill>
                <a:latin typeface="Arial" panose="020B0604020202020204" pitchFamily="34" charset="0"/>
                <a:cs typeface="Arial" panose="020B0604020202020204" pitchFamily="34" charset="0"/>
              </a:defRPr>
            </a:lvl2pPr>
            <a:lvl3pPr marL="1143000" indent="-228600" eaLnBrk="0" hangingPunct="0">
              <a:lnSpc>
                <a:spcPct val="95000"/>
              </a:lnSpc>
              <a:spcBef>
                <a:spcPts val="600"/>
              </a:spcBef>
              <a:spcAft>
                <a:spcPts val="600"/>
              </a:spcAft>
              <a:buClr>
                <a:schemeClr val="accent2"/>
              </a:buClr>
              <a:buSzPct val="70000"/>
              <a:buFont typeface="Wingdings" panose="05000000000000000000" pitchFamily="2" charset="2"/>
              <a:buChar char="n"/>
              <a:defRPr sz="1400">
                <a:solidFill>
                  <a:schemeClr val="bg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spcAft>
                <a:spcPct val="0"/>
              </a:spcAft>
              <a:buClrTx/>
              <a:buSzTx/>
              <a:buFontTx/>
              <a:buNone/>
            </a:pPr>
            <a:r>
              <a:rPr lang="fr-FR" altLang="fr-FR" dirty="0">
                <a:solidFill>
                  <a:schemeClr val="bg2"/>
                </a:solidFill>
              </a:rPr>
              <a:t>www.santepubliquefrance.fr</a:t>
            </a:r>
          </a:p>
        </p:txBody>
      </p:sp>
      <p:grpSp>
        <p:nvGrpSpPr>
          <p:cNvPr id="4" name="Groupe 3"/>
          <p:cNvGrpSpPr/>
          <p:nvPr/>
        </p:nvGrpSpPr>
        <p:grpSpPr>
          <a:xfrm>
            <a:off x="257175" y="4347820"/>
            <a:ext cx="8886825" cy="2488832"/>
            <a:chOff x="131763" y="531813"/>
            <a:chExt cx="8886825" cy="2488832"/>
          </a:xfrm>
        </p:grpSpPr>
        <p:pic>
          <p:nvPicPr>
            <p:cNvPr id="16387" name="Imag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1763" y="531813"/>
              <a:ext cx="8886825" cy="16097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Rectangle 2"/>
            <p:cNvSpPr>
              <a:spLocks noChangeArrowheads="1"/>
            </p:cNvSpPr>
            <p:nvPr/>
          </p:nvSpPr>
          <p:spPr bwMode="auto">
            <a:xfrm>
              <a:off x="4321175" y="2198320"/>
              <a:ext cx="4572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lnSpc>
                  <a:spcPct val="95000"/>
                </a:lnSpc>
                <a:spcBef>
                  <a:spcPts val="600"/>
                </a:spcBef>
                <a:spcAft>
                  <a:spcPts val="600"/>
                </a:spcAft>
                <a:buClr>
                  <a:srgbClr val="9A6FA9"/>
                </a:buClr>
                <a:buSzPct val="70000"/>
                <a:buFont typeface="Wingdings" panose="05000000000000000000" pitchFamily="2" charset="2"/>
                <a:buChar char="n"/>
                <a:defRPr>
                  <a:solidFill>
                    <a:schemeClr val="bg1"/>
                  </a:solidFill>
                  <a:latin typeface="Arial" panose="020B0604020202020204" pitchFamily="34" charset="0"/>
                  <a:cs typeface="Arial" panose="020B0604020202020204" pitchFamily="34" charset="0"/>
                </a:defRPr>
              </a:lvl1pPr>
              <a:lvl2pPr marL="742950" indent="-285750" defTabSz="457200" eaLnBrk="0" hangingPunct="0">
                <a:lnSpc>
                  <a:spcPct val="95000"/>
                </a:lnSpc>
                <a:spcBef>
                  <a:spcPts val="600"/>
                </a:spcBef>
                <a:spcAft>
                  <a:spcPts val="600"/>
                </a:spcAft>
                <a:buClr>
                  <a:schemeClr val="tx2"/>
                </a:buClr>
                <a:buSzPct val="70000"/>
                <a:buFont typeface="Wingdings" panose="05000000000000000000" pitchFamily="2" charset="2"/>
                <a:buChar char="n"/>
                <a:defRPr sz="1600">
                  <a:solidFill>
                    <a:schemeClr val="bg1"/>
                  </a:solidFill>
                  <a:latin typeface="Arial" panose="020B0604020202020204" pitchFamily="34" charset="0"/>
                  <a:cs typeface="Arial" panose="020B0604020202020204" pitchFamily="34" charset="0"/>
                </a:defRPr>
              </a:lvl2pPr>
              <a:lvl3pPr marL="1143000" indent="-228600" defTabSz="457200" eaLnBrk="0" hangingPunct="0">
                <a:lnSpc>
                  <a:spcPct val="95000"/>
                </a:lnSpc>
                <a:spcBef>
                  <a:spcPts val="600"/>
                </a:spcBef>
                <a:spcAft>
                  <a:spcPts val="600"/>
                </a:spcAft>
                <a:buClr>
                  <a:schemeClr val="accent2"/>
                </a:buClr>
                <a:buSzPct val="70000"/>
                <a:buFont typeface="Wingdings" panose="05000000000000000000" pitchFamily="2" charset="2"/>
                <a:buChar char="n"/>
                <a:defRPr sz="1400">
                  <a:solidFill>
                    <a:schemeClr val="bg1"/>
                  </a:solidFill>
                  <a:latin typeface="Arial" panose="020B0604020202020204" pitchFamily="34" charset="0"/>
                  <a:cs typeface="Arial" panose="020B0604020202020204" pitchFamily="34" charset="0"/>
                </a:defRPr>
              </a:lvl3pPr>
              <a:lvl4pPr marL="1600200" indent="-228600" defTabSz="4572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buFontTx/>
                <a:buNone/>
              </a:pPr>
              <a:r>
                <a:rPr lang="fr-FR" altLang="fr-FR" sz="1000" dirty="0">
                  <a:solidFill>
                    <a:srgbClr val="000000"/>
                  </a:solidFill>
                  <a:latin typeface="FrutigerLTStd-Cn"/>
                </a:rPr>
                <a:t>Medina S., Pascal M., Tillier C. Impacts de l’exposition chronique aux particules fines sur la mortalité en France continentale et analyse des gains en santé de plusieurs scénarios de réduction de la pollution atmosphérique. Saint-Maurice : Santé publique France ; 2016. 12 p. Disponible à partir de l’URL:</a:t>
              </a:r>
              <a:r>
                <a:rPr lang="fr-FR" altLang="fr-FR" sz="1000" dirty="0">
                  <a:solidFill>
                    <a:srgbClr val="3333FF"/>
                  </a:solidFill>
                  <a:latin typeface="FrutigerLTStd-Cn"/>
                </a:rPr>
                <a:t>www.santepubliquefrance.fr</a:t>
              </a:r>
            </a:p>
          </p:txBody>
        </p:sp>
      </p:grpSp>
      <p:grpSp>
        <p:nvGrpSpPr>
          <p:cNvPr id="3" name="Groupe 2"/>
          <p:cNvGrpSpPr/>
          <p:nvPr/>
        </p:nvGrpSpPr>
        <p:grpSpPr>
          <a:xfrm>
            <a:off x="5071750" y="224972"/>
            <a:ext cx="5408613" cy="3961377"/>
            <a:chOff x="118750" y="2731325"/>
            <a:chExt cx="5408613" cy="3961377"/>
          </a:xfrm>
        </p:grpSpPr>
        <p:sp>
          <p:nvSpPr>
            <p:cNvPr id="2" name="Rectangle 1"/>
            <p:cNvSpPr/>
            <p:nvPr/>
          </p:nvSpPr>
          <p:spPr bwMode="auto">
            <a:xfrm>
              <a:off x="118750" y="2731325"/>
              <a:ext cx="3895106" cy="3961377"/>
            </a:xfrm>
            <a:prstGeom prst="rect">
              <a:avLst/>
            </a:prstGeom>
            <a:solidFill>
              <a:srgbClr val="FFFFFF"/>
            </a:solidFill>
            <a:ln w="12700">
              <a:solidFill>
                <a:schemeClr val="accent3"/>
              </a:solidFill>
              <a:round/>
              <a:headEnd/>
              <a:tailEnd/>
            </a:ln>
            <a:effectLst>
              <a:outerShdw blurRad="50800" dist="38100" dir="2700000" algn="tl" rotWithShape="0">
                <a:prstClr val="black">
                  <a:alpha val="40000"/>
                </a:prstClr>
              </a:outerShdw>
            </a:effectLst>
          </p:spPr>
          <p:txBody>
            <a:bodyPr wrap="none" rtlCol="0" anchor="ctr"/>
            <a:lstStyle/>
            <a:p>
              <a:pPr algn="ctr"/>
              <a:endParaRPr lang="fr-FR" dirty="0">
                <a:latin typeface="Calibri" pitchFamily="34" charset="0"/>
              </a:endParaRPr>
            </a:p>
          </p:txBody>
        </p:sp>
        <p:pic>
          <p:nvPicPr>
            <p:cNvPr id="16386" name="Image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8325" y="3016250"/>
              <a:ext cx="3116263" cy="341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
            <p:cNvSpPr>
              <a:spLocks noChangeArrowheads="1"/>
            </p:cNvSpPr>
            <p:nvPr/>
          </p:nvSpPr>
          <p:spPr bwMode="auto">
            <a:xfrm>
              <a:off x="326713" y="6384925"/>
              <a:ext cx="52006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ts val="600"/>
                </a:spcBef>
                <a:spcAft>
                  <a:spcPts val="600"/>
                </a:spcAft>
                <a:buClr>
                  <a:srgbClr val="9A6FA9"/>
                </a:buClr>
                <a:buSzPct val="70000"/>
                <a:buFont typeface="Wingdings" panose="05000000000000000000" pitchFamily="2" charset="2"/>
                <a:buChar char="n"/>
                <a:defRPr>
                  <a:solidFill>
                    <a:schemeClr val="bg1"/>
                  </a:solidFill>
                  <a:latin typeface="Arial" panose="020B0604020202020204" pitchFamily="34" charset="0"/>
                  <a:cs typeface="Arial" panose="020B0604020202020204" pitchFamily="34" charset="0"/>
                </a:defRPr>
              </a:lvl1pPr>
              <a:lvl2pPr marL="742950" indent="-285750" eaLnBrk="0" hangingPunct="0">
                <a:lnSpc>
                  <a:spcPct val="95000"/>
                </a:lnSpc>
                <a:spcBef>
                  <a:spcPts val="600"/>
                </a:spcBef>
                <a:spcAft>
                  <a:spcPts val="600"/>
                </a:spcAft>
                <a:buClr>
                  <a:schemeClr val="tx2"/>
                </a:buClr>
                <a:buSzPct val="70000"/>
                <a:buFont typeface="Wingdings" panose="05000000000000000000" pitchFamily="2" charset="2"/>
                <a:buChar char="n"/>
                <a:defRPr sz="1600">
                  <a:solidFill>
                    <a:schemeClr val="bg1"/>
                  </a:solidFill>
                  <a:latin typeface="Arial" panose="020B0604020202020204" pitchFamily="34" charset="0"/>
                  <a:cs typeface="Arial" panose="020B0604020202020204" pitchFamily="34" charset="0"/>
                </a:defRPr>
              </a:lvl2pPr>
              <a:lvl3pPr marL="1143000" indent="-228600" eaLnBrk="0" hangingPunct="0">
                <a:lnSpc>
                  <a:spcPct val="95000"/>
                </a:lnSpc>
                <a:spcBef>
                  <a:spcPts val="600"/>
                </a:spcBef>
                <a:spcAft>
                  <a:spcPts val="600"/>
                </a:spcAft>
                <a:buClr>
                  <a:schemeClr val="accent2"/>
                </a:buClr>
                <a:buSzPct val="70000"/>
                <a:buFont typeface="Wingdings" panose="05000000000000000000" pitchFamily="2" charset="2"/>
                <a:buChar char="n"/>
                <a:defRPr sz="1400">
                  <a:solidFill>
                    <a:schemeClr val="bg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spcAft>
                  <a:spcPct val="0"/>
                </a:spcAft>
                <a:buClrTx/>
                <a:buSzTx/>
                <a:buFontTx/>
                <a:buNone/>
              </a:pPr>
              <a:r>
                <a:rPr lang="fr-FR" altLang="fr-FR" sz="1400" i="1" dirty="0" err="1" smtClean="0">
                  <a:solidFill>
                    <a:schemeClr val="tx1"/>
                  </a:solidFill>
                </a:rPr>
                <a:t>Rev</a:t>
              </a:r>
              <a:r>
                <a:rPr lang="fr-FR" altLang="fr-FR" sz="1400" i="1" dirty="0" smtClean="0">
                  <a:solidFill>
                    <a:schemeClr val="tx1"/>
                  </a:solidFill>
                </a:rPr>
                <a:t> Mal </a:t>
              </a:r>
              <a:r>
                <a:rPr lang="fr-FR" altLang="fr-FR" sz="1400" i="1" dirty="0" err="1" smtClean="0">
                  <a:solidFill>
                    <a:schemeClr val="tx1"/>
                  </a:solidFill>
                </a:rPr>
                <a:t>Respir</a:t>
              </a:r>
              <a:r>
                <a:rPr lang="fr-FR" altLang="fr-FR" sz="1400" i="1" dirty="0" smtClean="0">
                  <a:solidFill>
                    <a:schemeClr val="tx1"/>
                  </a:solidFill>
                </a:rPr>
                <a:t>. </a:t>
              </a:r>
              <a:r>
                <a:rPr lang="fr-FR" altLang="fr-FR" sz="1400" dirty="0" smtClean="0">
                  <a:solidFill>
                    <a:schemeClr val="tx1"/>
                  </a:solidFill>
                </a:rPr>
                <a:t>2016;33:484-508 </a:t>
              </a:r>
              <a:endParaRPr lang="fr-FR" altLang="fr-FR" sz="1400" dirty="0">
                <a:solidFill>
                  <a:schemeClr val="tx1"/>
                </a:solidFill>
              </a:endParaRPr>
            </a:p>
          </p:txBody>
        </p:sp>
      </p:grpSp>
      <p:pic>
        <p:nvPicPr>
          <p:cNvPr id="10" name="Image 1"/>
          <p:cNvPicPr>
            <a:picLocks noChangeAspect="1"/>
          </p:cNvPicPr>
          <p:nvPr/>
        </p:nvPicPr>
        <p:blipFill rotWithShape="1">
          <a:blip r:embed="rId5">
            <a:extLst>
              <a:ext uri="{28A0092B-C50C-407E-A947-70E740481C1C}">
                <a14:useLocalDpi xmlns:a14="http://schemas.microsoft.com/office/drawing/2010/main" val="0"/>
              </a:ext>
            </a:extLst>
          </a:blip>
          <a:srcRect t="10825"/>
          <a:stretch/>
        </p:blipFill>
        <p:spPr bwMode="auto">
          <a:xfrm>
            <a:off x="241983" y="248785"/>
            <a:ext cx="3150524" cy="39658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3901408"/>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7838" y="1941513"/>
            <a:ext cx="8016875" cy="41719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2"/>
          <p:cNvSpPr txBox="1">
            <a:spLocks noChangeArrowheads="1"/>
          </p:cNvSpPr>
          <p:nvPr/>
        </p:nvSpPr>
        <p:spPr bwMode="auto">
          <a:xfrm>
            <a:off x="142875" y="314325"/>
            <a:ext cx="88217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algn="l" defTabSz="457200" rtl="0" eaLnBrk="0" fontAlgn="base" hangingPunct="0">
              <a:lnSpc>
                <a:spcPct val="95000"/>
              </a:lnSpc>
              <a:spcBef>
                <a:spcPts val="600"/>
              </a:spcBef>
              <a:spcAft>
                <a:spcPts val="600"/>
              </a:spcAft>
              <a:buClr>
                <a:srgbClr val="9A6FA9"/>
              </a:buClr>
              <a:buSzPct val="70000"/>
              <a:buFont typeface="Wingdings" pitchFamily="2" charset="2"/>
              <a:buChar char="n"/>
              <a:defRPr sz="1800" kern="1200">
                <a:solidFill>
                  <a:schemeClr val="bg1"/>
                </a:solidFill>
                <a:latin typeface="Arial" panose="020B0604020202020204" pitchFamily="34" charset="0"/>
                <a:ea typeface="+mn-ea"/>
                <a:cs typeface="Arial" panose="020B0604020202020204" pitchFamily="34" charset="0"/>
              </a:defRPr>
            </a:lvl1pPr>
            <a:lvl2pPr marL="719138" indent="-261938" algn="l" defTabSz="457200" rtl="0" eaLnBrk="0" fontAlgn="base" hangingPunct="0">
              <a:lnSpc>
                <a:spcPct val="95000"/>
              </a:lnSpc>
              <a:spcBef>
                <a:spcPts val="600"/>
              </a:spcBef>
              <a:spcAft>
                <a:spcPts val="600"/>
              </a:spcAft>
              <a:buClr>
                <a:schemeClr val="tx2"/>
              </a:buClr>
              <a:buSzPct val="70000"/>
              <a:buFont typeface="Wingdings" panose="05000000000000000000" pitchFamily="2" charset="2"/>
              <a:buChar char="n"/>
              <a:defRPr sz="1600" kern="1200">
                <a:solidFill>
                  <a:schemeClr val="bg1"/>
                </a:solidFill>
                <a:latin typeface="Arial" panose="020B0604020202020204" pitchFamily="34" charset="0"/>
                <a:ea typeface="+mn-ea"/>
                <a:cs typeface="Arial" panose="020B0604020202020204" pitchFamily="34" charset="0"/>
              </a:defRPr>
            </a:lvl2pPr>
            <a:lvl3pPr marL="1168400" indent="-254000" algn="l" defTabSz="457200" rtl="0" eaLnBrk="0" fontAlgn="base" hangingPunct="0">
              <a:lnSpc>
                <a:spcPct val="95000"/>
              </a:lnSpc>
              <a:spcBef>
                <a:spcPts val="600"/>
              </a:spcBef>
              <a:spcAft>
                <a:spcPts val="600"/>
              </a:spcAft>
              <a:buClr>
                <a:schemeClr val="accent2"/>
              </a:buClr>
              <a:buSzPct val="70000"/>
              <a:buFont typeface="Wingdings" panose="05000000000000000000" pitchFamily="2" charset="2"/>
              <a:buChar char="n"/>
              <a:defRPr sz="1200" kern="1200">
                <a:solidFill>
                  <a:schemeClr val="bg1"/>
                </a:solidFill>
                <a:latin typeface="Arial" panose="020B0604020202020204" pitchFamily="34" charset="0"/>
                <a:ea typeface="+mn-ea"/>
                <a:cs typeface="Arial" panose="020B0604020202020204" pitchFamily="34" charset="0"/>
              </a:defRPr>
            </a:lvl3pPr>
            <a:lvl4pPr marL="1600200" indent="-228600" algn="l" defTabSz="457200" rtl="0" eaLnBrk="0" fontAlgn="base" hangingPunct="0">
              <a:spcBef>
                <a:spcPct val="20000"/>
              </a:spcBef>
              <a:spcAft>
                <a:spcPct val="0"/>
              </a:spcAft>
              <a:buSzPct val="70000"/>
              <a:buFont typeface="Arial"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spcBef>
                <a:spcPct val="20000"/>
              </a:spcBef>
              <a:spcAft>
                <a:spcPct val="0"/>
              </a:spcAft>
              <a:buSzPct val="70000"/>
              <a:buFont typeface="Arial"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914400">
              <a:lnSpc>
                <a:spcPct val="100000"/>
              </a:lnSpc>
              <a:spcBef>
                <a:spcPts val="0"/>
              </a:spcBef>
              <a:spcAft>
                <a:spcPts val="0"/>
              </a:spcAft>
              <a:buFont typeface="Monotype Sorts" charset="2"/>
              <a:buNone/>
              <a:defRPr/>
            </a:pPr>
            <a:r>
              <a:rPr lang="fr-FR" altLang="fr-FR" sz="3600" dirty="0" smtClean="0">
                <a:solidFill>
                  <a:srgbClr val="990099"/>
                </a:solidFill>
                <a:effectLst>
                  <a:outerShdw blurRad="38100" dist="38100" dir="2700000" algn="tl">
                    <a:srgbClr val="000000"/>
                  </a:outerShdw>
                </a:effectLst>
                <a:latin typeface="Calibri"/>
              </a:rPr>
              <a:t>Taille des particules en suspension </a:t>
            </a:r>
          </a:p>
          <a:p>
            <a:pPr marL="0" indent="0" algn="ctr" defTabSz="914400">
              <a:lnSpc>
                <a:spcPct val="100000"/>
              </a:lnSpc>
              <a:spcBef>
                <a:spcPts val="0"/>
              </a:spcBef>
              <a:spcAft>
                <a:spcPts val="0"/>
              </a:spcAft>
              <a:buFont typeface="Monotype Sorts" charset="2"/>
              <a:buNone/>
              <a:defRPr/>
            </a:pPr>
            <a:r>
              <a:rPr lang="fr-FR" altLang="fr-FR" sz="3600" dirty="0" smtClean="0">
                <a:solidFill>
                  <a:srgbClr val="990099"/>
                </a:solidFill>
                <a:effectLst>
                  <a:outerShdw blurRad="38100" dist="38100" dir="2700000" algn="tl">
                    <a:srgbClr val="000000"/>
                  </a:outerShdw>
                </a:effectLst>
                <a:latin typeface="Calibri"/>
              </a:rPr>
              <a:t>en fonction de leurs origines</a:t>
            </a:r>
          </a:p>
        </p:txBody>
      </p:sp>
      <p:sp>
        <p:nvSpPr>
          <p:cNvPr id="5" name="Rectangle 1"/>
          <p:cNvSpPr>
            <a:spLocks noChangeArrowheads="1"/>
          </p:cNvSpPr>
          <p:nvPr/>
        </p:nvSpPr>
        <p:spPr bwMode="auto">
          <a:xfrm>
            <a:off x="207963" y="6384925"/>
            <a:ext cx="52006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ts val="600"/>
              </a:spcBef>
              <a:spcAft>
                <a:spcPts val="600"/>
              </a:spcAft>
              <a:buClr>
                <a:srgbClr val="9A6FA9"/>
              </a:buClr>
              <a:buSzPct val="70000"/>
              <a:buFont typeface="Wingdings" panose="05000000000000000000" pitchFamily="2" charset="2"/>
              <a:buChar char="n"/>
              <a:defRPr>
                <a:solidFill>
                  <a:schemeClr val="bg1"/>
                </a:solidFill>
                <a:latin typeface="Arial" panose="020B0604020202020204" pitchFamily="34" charset="0"/>
                <a:cs typeface="Arial" panose="020B0604020202020204" pitchFamily="34" charset="0"/>
              </a:defRPr>
            </a:lvl1pPr>
            <a:lvl2pPr marL="742950" indent="-285750" eaLnBrk="0" hangingPunct="0">
              <a:lnSpc>
                <a:spcPct val="95000"/>
              </a:lnSpc>
              <a:spcBef>
                <a:spcPts val="600"/>
              </a:spcBef>
              <a:spcAft>
                <a:spcPts val="600"/>
              </a:spcAft>
              <a:buClr>
                <a:schemeClr val="tx2"/>
              </a:buClr>
              <a:buSzPct val="70000"/>
              <a:buFont typeface="Wingdings" panose="05000000000000000000" pitchFamily="2" charset="2"/>
              <a:buChar char="n"/>
              <a:defRPr sz="1600">
                <a:solidFill>
                  <a:schemeClr val="bg1"/>
                </a:solidFill>
                <a:latin typeface="Arial" panose="020B0604020202020204" pitchFamily="34" charset="0"/>
                <a:cs typeface="Arial" panose="020B0604020202020204" pitchFamily="34" charset="0"/>
              </a:defRPr>
            </a:lvl2pPr>
            <a:lvl3pPr marL="1143000" indent="-228600" eaLnBrk="0" hangingPunct="0">
              <a:lnSpc>
                <a:spcPct val="95000"/>
              </a:lnSpc>
              <a:spcBef>
                <a:spcPts val="600"/>
              </a:spcBef>
              <a:spcAft>
                <a:spcPts val="600"/>
              </a:spcAft>
              <a:buClr>
                <a:schemeClr val="accent2"/>
              </a:buClr>
              <a:buSzPct val="70000"/>
              <a:buFont typeface="Wingdings" panose="05000000000000000000" pitchFamily="2" charset="2"/>
              <a:buChar char="n"/>
              <a:defRPr sz="1400">
                <a:solidFill>
                  <a:schemeClr val="bg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spcAft>
                <a:spcPct val="0"/>
              </a:spcAft>
              <a:buClrTx/>
              <a:buSzTx/>
              <a:buFontTx/>
              <a:buNone/>
            </a:pPr>
            <a:r>
              <a:rPr lang="fr-FR" altLang="fr-FR" sz="1400" dirty="0" err="1" smtClean="0">
                <a:solidFill>
                  <a:prstClr val="black"/>
                </a:solidFill>
              </a:rPr>
              <a:t>Charpin</a:t>
            </a:r>
            <a:r>
              <a:rPr lang="fr-FR" altLang="fr-FR" sz="1400" dirty="0" smtClean="0">
                <a:solidFill>
                  <a:prstClr val="black"/>
                </a:solidFill>
              </a:rPr>
              <a:t> D </a:t>
            </a:r>
            <a:r>
              <a:rPr lang="fr-FR" altLang="fr-FR" sz="1400" i="1" dirty="0" smtClean="0">
                <a:solidFill>
                  <a:prstClr val="black"/>
                </a:solidFill>
              </a:rPr>
              <a:t>et al. </a:t>
            </a:r>
            <a:r>
              <a:rPr lang="fr-FR" altLang="fr-FR" sz="1400" i="1" dirty="0" err="1" smtClean="0">
                <a:solidFill>
                  <a:prstClr val="black"/>
                </a:solidFill>
              </a:rPr>
              <a:t>Rev</a:t>
            </a:r>
            <a:r>
              <a:rPr lang="fr-FR" altLang="fr-FR" sz="1400" i="1" dirty="0" smtClean="0">
                <a:solidFill>
                  <a:prstClr val="black"/>
                </a:solidFill>
              </a:rPr>
              <a:t> Mal </a:t>
            </a:r>
            <a:r>
              <a:rPr lang="fr-FR" altLang="fr-FR" sz="1400" i="1" dirty="0" err="1" smtClean="0">
                <a:solidFill>
                  <a:prstClr val="black"/>
                </a:solidFill>
              </a:rPr>
              <a:t>Respir</a:t>
            </a:r>
            <a:r>
              <a:rPr lang="fr-FR" altLang="fr-FR" sz="1400" i="1" dirty="0" smtClean="0">
                <a:solidFill>
                  <a:prstClr val="black"/>
                </a:solidFill>
              </a:rPr>
              <a:t>. </a:t>
            </a:r>
            <a:r>
              <a:rPr lang="fr-FR" altLang="fr-FR" sz="1400" dirty="0" smtClean="0">
                <a:solidFill>
                  <a:prstClr val="black"/>
                </a:solidFill>
              </a:rPr>
              <a:t>2016;33:484-508 </a:t>
            </a:r>
            <a:endParaRPr lang="fr-FR" altLang="fr-FR" sz="1400" dirty="0">
              <a:solidFill>
                <a:prstClr val="black"/>
              </a:solidFill>
            </a:endParaRPr>
          </a:p>
        </p:txBody>
      </p:sp>
      <p:cxnSp>
        <p:nvCxnSpPr>
          <p:cNvPr id="6" name="Connecteur droit avec flèche 5"/>
          <p:cNvCxnSpPr/>
          <p:nvPr/>
        </p:nvCxnSpPr>
        <p:spPr>
          <a:xfrm>
            <a:off x="1189264" y="2261507"/>
            <a:ext cx="4910138" cy="0"/>
          </a:xfrm>
          <a:prstGeom prst="straightConnector1">
            <a:avLst/>
          </a:prstGeom>
          <a:ln>
            <a:headEnd type="arrow"/>
            <a:tailEnd type="arrow"/>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805680298"/>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576"/>
          <a:stretch/>
        </p:blipFill>
        <p:spPr bwMode="auto">
          <a:xfrm>
            <a:off x="6252410" y="224517"/>
            <a:ext cx="1899243" cy="64683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thickThin">
                <a:solidFill>
                  <a:srgbClr val="000000"/>
                </a:solidFill>
                <a:miter lim="800000"/>
                <a:headEnd/>
                <a:tailEnd/>
              </a14:hiddenLine>
            </a:ext>
          </a:extLst>
        </p:spPr>
      </p:pic>
      <p:sp>
        <p:nvSpPr>
          <p:cNvPr id="4" name="Rectangle 1"/>
          <p:cNvSpPr>
            <a:spLocks noChangeArrowheads="1"/>
          </p:cNvSpPr>
          <p:nvPr/>
        </p:nvSpPr>
        <p:spPr bwMode="auto">
          <a:xfrm>
            <a:off x="0" y="222250"/>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ct val="20000"/>
              </a:spcBef>
              <a:buSzPct val="95000"/>
              <a:buBlip>
                <a:blip r:embed="rId4"/>
              </a:buBlip>
              <a:defRPr sz="2400">
                <a:solidFill>
                  <a:schemeClr val="tx2"/>
                </a:solidFill>
                <a:latin typeface="Arial" pitchFamily="34" charset="0"/>
              </a:defRPr>
            </a:lvl1pPr>
            <a:lvl2pPr marL="742950" indent="-285750" eaLnBrk="0" hangingPunct="0">
              <a:lnSpc>
                <a:spcPct val="95000"/>
              </a:lnSpc>
              <a:spcBef>
                <a:spcPct val="20000"/>
              </a:spcBef>
              <a:buSzPct val="95000"/>
              <a:buBlip>
                <a:blip r:embed="rId5"/>
              </a:buBlip>
              <a:defRPr sz="2200">
                <a:solidFill>
                  <a:schemeClr val="tx2"/>
                </a:solidFill>
                <a:latin typeface="Arial" pitchFamily="34" charset="0"/>
              </a:defRPr>
            </a:lvl2pPr>
            <a:lvl3pPr marL="1143000" indent="-228600" eaLnBrk="0" hangingPunct="0">
              <a:lnSpc>
                <a:spcPct val="95000"/>
              </a:lnSpc>
              <a:spcBef>
                <a:spcPct val="20000"/>
              </a:spcBef>
              <a:buFont typeface="Arial" pitchFamily="34" charset="0"/>
              <a:buChar char="•"/>
              <a:defRPr sz="2000">
                <a:solidFill>
                  <a:schemeClr val="tx2"/>
                </a:solidFill>
                <a:latin typeface="Arial" pitchFamily="34" charset="0"/>
              </a:defRPr>
            </a:lvl3pPr>
            <a:lvl4pPr marL="1600200" indent="-228600" eaLnBrk="0" hangingPunct="0">
              <a:lnSpc>
                <a:spcPct val="95000"/>
              </a:lnSpc>
              <a:spcBef>
                <a:spcPct val="20000"/>
              </a:spcBef>
              <a:buFont typeface="Arial" pitchFamily="34" charset="0"/>
              <a:buChar char="–"/>
              <a:defRPr sz="2000">
                <a:solidFill>
                  <a:schemeClr val="tx2"/>
                </a:solidFill>
                <a:latin typeface="Arial" pitchFamily="34" charset="0"/>
              </a:defRPr>
            </a:lvl4pPr>
            <a:lvl5pPr marL="2057400" indent="-228600" eaLnBrk="0" hangingPunct="0">
              <a:lnSpc>
                <a:spcPct val="95000"/>
              </a:lnSpc>
              <a:spcBef>
                <a:spcPct val="20000"/>
              </a:spcBef>
              <a:buFont typeface="Arial" pitchFamily="34" charset="0"/>
              <a:buChar char="»"/>
              <a:defRPr sz="2000">
                <a:solidFill>
                  <a:schemeClr val="tx2"/>
                </a:solidFill>
                <a:latin typeface="Arial" pitchFamily="34" charset="0"/>
              </a:defRPr>
            </a:lvl5pPr>
            <a:lvl6pPr marL="2514600" indent="-228600" eaLnBrk="0" fontAlgn="base" hangingPunct="0">
              <a:lnSpc>
                <a:spcPct val="95000"/>
              </a:lnSpc>
              <a:spcBef>
                <a:spcPct val="20000"/>
              </a:spcBef>
              <a:spcAft>
                <a:spcPct val="0"/>
              </a:spcAft>
              <a:buFont typeface="Arial" pitchFamily="34" charset="0"/>
              <a:buChar char="»"/>
              <a:defRPr sz="2000">
                <a:solidFill>
                  <a:schemeClr val="tx2"/>
                </a:solidFill>
                <a:latin typeface="Arial" pitchFamily="34" charset="0"/>
              </a:defRPr>
            </a:lvl6pPr>
            <a:lvl7pPr marL="2971800" indent="-228600" eaLnBrk="0" fontAlgn="base" hangingPunct="0">
              <a:lnSpc>
                <a:spcPct val="95000"/>
              </a:lnSpc>
              <a:spcBef>
                <a:spcPct val="20000"/>
              </a:spcBef>
              <a:spcAft>
                <a:spcPct val="0"/>
              </a:spcAft>
              <a:buFont typeface="Arial" pitchFamily="34" charset="0"/>
              <a:buChar char="»"/>
              <a:defRPr sz="2000">
                <a:solidFill>
                  <a:schemeClr val="tx2"/>
                </a:solidFill>
                <a:latin typeface="Arial" pitchFamily="34" charset="0"/>
              </a:defRPr>
            </a:lvl7pPr>
            <a:lvl8pPr marL="3429000" indent="-228600" eaLnBrk="0" fontAlgn="base" hangingPunct="0">
              <a:lnSpc>
                <a:spcPct val="95000"/>
              </a:lnSpc>
              <a:spcBef>
                <a:spcPct val="20000"/>
              </a:spcBef>
              <a:spcAft>
                <a:spcPct val="0"/>
              </a:spcAft>
              <a:buFont typeface="Arial" pitchFamily="34" charset="0"/>
              <a:buChar char="»"/>
              <a:defRPr sz="2000">
                <a:solidFill>
                  <a:schemeClr val="tx2"/>
                </a:solidFill>
                <a:latin typeface="Arial" pitchFamily="34" charset="0"/>
              </a:defRPr>
            </a:lvl8pPr>
            <a:lvl9pPr marL="3886200" indent="-228600" eaLnBrk="0" fontAlgn="base" hangingPunct="0">
              <a:lnSpc>
                <a:spcPct val="95000"/>
              </a:lnSpc>
              <a:spcBef>
                <a:spcPct val="20000"/>
              </a:spcBef>
              <a:spcAft>
                <a:spcPct val="0"/>
              </a:spcAft>
              <a:buFont typeface="Arial" pitchFamily="34" charset="0"/>
              <a:buChar char="»"/>
              <a:defRPr sz="2000">
                <a:solidFill>
                  <a:schemeClr val="tx2"/>
                </a:solidFill>
                <a:latin typeface="Arial" pitchFamily="34" charset="0"/>
              </a:defRPr>
            </a:lvl9pPr>
          </a:lstStyle>
          <a:p>
            <a:pPr eaLnBrk="1" hangingPunct="1">
              <a:lnSpc>
                <a:spcPct val="100000"/>
              </a:lnSpc>
              <a:spcBef>
                <a:spcPct val="0"/>
              </a:spcBef>
              <a:buSzTx/>
              <a:buFontTx/>
              <a:buNone/>
              <a:defRPr/>
            </a:pPr>
            <a:r>
              <a:rPr lang="fr-FR" altLang="fr-FR" sz="3600" dirty="0" smtClean="0">
                <a:solidFill>
                  <a:srgbClr val="990099"/>
                </a:solidFill>
                <a:effectLst>
                  <a:outerShdw blurRad="38100" dist="38100" dir="2700000" algn="tl">
                    <a:srgbClr val="000000">
                      <a:alpha val="43137"/>
                    </a:srgbClr>
                  </a:outerShdw>
                </a:effectLst>
                <a:latin typeface="Calibri"/>
              </a:rPr>
              <a:t>Les principaux polluants </a:t>
            </a:r>
          </a:p>
          <a:p>
            <a:pPr eaLnBrk="1" hangingPunct="1">
              <a:lnSpc>
                <a:spcPct val="100000"/>
              </a:lnSpc>
              <a:spcBef>
                <a:spcPct val="0"/>
              </a:spcBef>
              <a:buSzTx/>
              <a:buFontTx/>
              <a:buNone/>
              <a:defRPr/>
            </a:pPr>
            <a:r>
              <a:rPr lang="fr-FR" altLang="fr-FR" sz="3600" dirty="0" smtClean="0">
                <a:solidFill>
                  <a:srgbClr val="990099"/>
                </a:solidFill>
                <a:effectLst>
                  <a:outerShdw blurRad="38100" dist="38100" dir="2700000" algn="tl">
                    <a:srgbClr val="000000">
                      <a:alpha val="43137"/>
                    </a:srgbClr>
                  </a:outerShdw>
                </a:effectLst>
                <a:latin typeface="Calibri"/>
              </a:rPr>
              <a:t>et leurs principales origines</a:t>
            </a:r>
          </a:p>
        </p:txBody>
      </p:sp>
      <p:sp>
        <p:nvSpPr>
          <p:cNvPr id="5" name="Rectangle 1"/>
          <p:cNvSpPr>
            <a:spLocks noChangeArrowheads="1"/>
          </p:cNvSpPr>
          <p:nvPr/>
        </p:nvSpPr>
        <p:spPr bwMode="auto">
          <a:xfrm>
            <a:off x="207963" y="6384925"/>
            <a:ext cx="5200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ts val="600"/>
              </a:spcBef>
              <a:spcAft>
                <a:spcPts val="600"/>
              </a:spcAft>
              <a:buClr>
                <a:srgbClr val="9A6FA9"/>
              </a:buClr>
              <a:buSzPct val="70000"/>
              <a:buFont typeface="Wingdings" panose="05000000000000000000" pitchFamily="2" charset="2"/>
              <a:buChar char="n"/>
              <a:defRPr>
                <a:solidFill>
                  <a:schemeClr val="bg1"/>
                </a:solidFill>
                <a:latin typeface="Arial" panose="020B0604020202020204" pitchFamily="34" charset="0"/>
                <a:cs typeface="Arial" panose="020B0604020202020204" pitchFamily="34" charset="0"/>
              </a:defRPr>
            </a:lvl1pPr>
            <a:lvl2pPr marL="742950" indent="-285750" eaLnBrk="0" hangingPunct="0">
              <a:lnSpc>
                <a:spcPct val="95000"/>
              </a:lnSpc>
              <a:spcBef>
                <a:spcPts val="600"/>
              </a:spcBef>
              <a:spcAft>
                <a:spcPts val="600"/>
              </a:spcAft>
              <a:buClr>
                <a:schemeClr val="tx2"/>
              </a:buClr>
              <a:buSzPct val="70000"/>
              <a:buFont typeface="Wingdings" panose="05000000000000000000" pitchFamily="2" charset="2"/>
              <a:buChar char="n"/>
              <a:defRPr sz="1600">
                <a:solidFill>
                  <a:schemeClr val="bg1"/>
                </a:solidFill>
                <a:latin typeface="Arial" panose="020B0604020202020204" pitchFamily="34" charset="0"/>
                <a:cs typeface="Arial" panose="020B0604020202020204" pitchFamily="34" charset="0"/>
              </a:defRPr>
            </a:lvl2pPr>
            <a:lvl3pPr marL="1143000" indent="-228600" eaLnBrk="0" hangingPunct="0">
              <a:lnSpc>
                <a:spcPct val="95000"/>
              </a:lnSpc>
              <a:spcBef>
                <a:spcPts val="600"/>
              </a:spcBef>
              <a:spcAft>
                <a:spcPts val="600"/>
              </a:spcAft>
              <a:buClr>
                <a:schemeClr val="accent2"/>
              </a:buClr>
              <a:buSzPct val="70000"/>
              <a:buFont typeface="Wingdings" panose="05000000000000000000" pitchFamily="2" charset="2"/>
              <a:buChar char="n"/>
              <a:defRPr sz="1400">
                <a:solidFill>
                  <a:schemeClr val="bg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spcAft>
                <a:spcPct val="0"/>
              </a:spcAft>
              <a:buClrTx/>
              <a:buSzTx/>
              <a:buFontTx/>
              <a:buNone/>
            </a:pPr>
            <a:r>
              <a:rPr lang="fr-FR" altLang="fr-FR" sz="1400" dirty="0" smtClean="0">
                <a:solidFill>
                  <a:prstClr val="black"/>
                </a:solidFill>
              </a:rPr>
              <a:t>Source : </a:t>
            </a:r>
            <a:r>
              <a:rPr lang="fr-FR" altLang="fr-FR" sz="1400" i="1" dirty="0" err="1" smtClean="0">
                <a:solidFill>
                  <a:prstClr val="black"/>
                </a:solidFill>
              </a:rPr>
              <a:t>SOeS</a:t>
            </a:r>
            <a:endParaRPr lang="fr-FR" altLang="fr-FR" sz="1400" i="1" dirty="0" smtClean="0">
              <a:solidFill>
                <a:prstClr val="black"/>
              </a:solidFill>
            </a:endParaRPr>
          </a:p>
        </p:txBody>
      </p:sp>
      <p:sp>
        <p:nvSpPr>
          <p:cNvPr id="7" name="Rectangle 6"/>
          <p:cNvSpPr/>
          <p:nvPr/>
        </p:nvSpPr>
        <p:spPr bwMode="auto">
          <a:xfrm>
            <a:off x="6348663" y="1347537"/>
            <a:ext cx="1736558" cy="467155"/>
          </a:xfrm>
          <a:prstGeom prst="rect">
            <a:avLst/>
          </a:prstGeom>
          <a:noFill/>
          <a:ln w="38100">
            <a:solidFill>
              <a:srgbClr val="FF0000"/>
            </a:solidFill>
            <a:round/>
            <a:headEnd/>
            <a:tailEnd/>
          </a:ln>
          <a:effectLst>
            <a:outerShdw blurRad="50800" dist="38100" dir="2700000" algn="tl" rotWithShape="0">
              <a:prstClr val="black">
                <a:alpha val="40000"/>
              </a:prstClr>
            </a:outerShdw>
          </a:effectLst>
        </p:spPr>
        <p:txBody>
          <a:bodyPr wrap="none" anchor="ctr"/>
          <a:lstStyle/>
          <a:p>
            <a:pPr algn="ctr">
              <a:defRPr/>
            </a:pPr>
            <a:endParaRPr lang="fr-FR" dirty="0">
              <a:latin typeface="Calibri" pitchFamily="34" charset="0"/>
            </a:endParaRPr>
          </a:p>
        </p:txBody>
      </p:sp>
      <p:sp>
        <p:nvSpPr>
          <p:cNvPr id="8" name="Rectangle 7"/>
          <p:cNvSpPr/>
          <p:nvPr/>
        </p:nvSpPr>
        <p:spPr bwMode="auto">
          <a:xfrm>
            <a:off x="6333752" y="2768302"/>
            <a:ext cx="1736558" cy="467155"/>
          </a:xfrm>
          <a:prstGeom prst="rect">
            <a:avLst/>
          </a:prstGeom>
          <a:noFill/>
          <a:ln w="38100">
            <a:solidFill>
              <a:srgbClr val="FF0000"/>
            </a:solidFill>
            <a:round/>
            <a:headEnd/>
            <a:tailEnd/>
          </a:ln>
          <a:effectLst>
            <a:outerShdw blurRad="50800" dist="38100" dir="2700000" algn="tl" rotWithShape="0">
              <a:prstClr val="black">
                <a:alpha val="40000"/>
              </a:prstClr>
            </a:outerShdw>
          </a:effectLst>
        </p:spPr>
        <p:txBody>
          <a:bodyPr wrap="none" anchor="ctr"/>
          <a:lstStyle/>
          <a:p>
            <a:pPr algn="ctr">
              <a:defRPr/>
            </a:pPr>
            <a:endParaRPr lang="fr-FR" dirty="0">
              <a:latin typeface="Calibri" pitchFamily="34" charset="0"/>
            </a:endParaRPr>
          </a:p>
        </p:txBody>
      </p:sp>
      <p:sp>
        <p:nvSpPr>
          <p:cNvPr id="2" name="Rectangle 1"/>
          <p:cNvSpPr/>
          <p:nvPr/>
        </p:nvSpPr>
        <p:spPr>
          <a:xfrm>
            <a:off x="505873" y="2629961"/>
            <a:ext cx="4747064" cy="1384995"/>
          </a:xfrm>
          <a:prstGeom prst="rect">
            <a:avLst/>
          </a:prstGeom>
        </p:spPr>
        <p:txBody>
          <a:bodyPr wrap="square">
            <a:spAutoFit/>
          </a:bodyPr>
          <a:lstStyle/>
          <a:p>
            <a:r>
              <a:rPr lang="fr-FR" sz="2800" dirty="0" smtClean="0">
                <a:solidFill>
                  <a:schemeClr val="accent6">
                    <a:lumMod val="75000"/>
                  </a:schemeClr>
                </a:solidFill>
              </a:rPr>
              <a:t>Quelles sont les principales sources de NO2 et de particules fines en France?</a:t>
            </a:r>
            <a:endParaRPr lang="fr-FR" sz="2800" dirty="0">
              <a:solidFill>
                <a:schemeClr val="accent6">
                  <a:lumMod val="75000"/>
                </a:schemeClr>
              </a:solidFill>
            </a:endParaRPr>
          </a:p>
        </p:txBody>
      </p:sp>
    </p:spTree>
    <p:extLst>
      <p:ext uri="{BB962C8B-B14F-4D97-AF65-F5344CB8AC3E}">
        <p14:creationId xmlns:p14="http://schemas.microsoft.com/office/powerpoint/2010/main" val="794409505"/>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576"/>
          <a:stretch/>
        </p:blipFill>
        <p:spPr bwMode="auto">
          <a:xfrm>
            <a:off x="6292455" y="148438"/>
            <a:ext cx="2271373" cy="64683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thickThin">
                <a:solidFill>
                  <a:srgbClr val="000000"/>
                </a:solidFill>
                <a:miter lim="800000"/>
                <a:headEnd/>
                <a:tailEnd/>
              </a14:hiddenLine>
            </a:ext>
          </a:extLst>
        </p:spPr>
      </p:pic>
      <p:sp>
        <p:nvSpPr>
          <p:cNvPr id="4" name="Rectangle 1"/>
          <p:cNvSpPr>
            <a:spLocks noChangeArrowheads="1"/>
          </p:cNvSpPr>
          <p:nvPr/>
        </p:nvSpPr>
        <p:spPr bwMode="auto">
          <a:xfrm>
            <a:off x="0" y="222250"/>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ct val="20000"/>
              </a:spcBef>
              <a:buSzPct val="95000"/>
              <a:buBlip>
                <a:blip r:embed="rId4"/>
              </a:buBlip>
              <a:defRPr sz="2400">
                <a:solidFill>
                  <a:schemeClr val="tx2"/>
                </a:solidFill>
                <a:latin typeface="Arial" pitchFamily="34" charset="0"/>
              </a:defRPr>
            </a:lvl1pPr>
            <a:lvl2pPr marL="742950" indent="-285750" eaLnBrk="0" hangingPunct="0">
              <a:lnSpc>
                <a:spcPct val="95000"/>
              </a:lnSpc>
              <a:spcBef>
                <a:spcPct val="20000"/>
              </a:spcBef>
              <a:buSzPct val="95000"/>
              <a:buBlip>
                <a:blip r:embed="rId5"/>
              </a:buBlip>
              <a:defRPr sz="2200">
                <a:solidFill>
                  <a:schemeClr val="tx2"/>
                </a:solidFill>
                <a:latin typeface="Arial" pitchFamily="34" charset="0"/>
              </a:defRPr>
            </a:lvl2pPr>
            <a:lvl3pPr marL="1143000" indent="-228600" eaLnBrk="0" hangingPunct="0">
              <a:lnSpc>
                <a:spcPct val="95000"/>
              </a:lnSpc>
              <a:spcBef>
                <a:spcPct val="20000"/>
              </a:spcBef>
              <a:buFont typeface="Arial" pitchFamily="34" charset="0"/>
              <a:buChar char="•"/>
              <a:defRPr sz="2000">
                <a:solidFill>
                  <a:schemeClr val="tx2"/>
                </a:solidFill>
                <a:latin typeface="Arial" pitchFamily="34" charset="0"/>
              </a:defRPr>
            </a:lvl3pPr>
            <a:lvl4pPr marL="1600200" indent="-228600" eaLnBrk="0" hangingPunct="0">
              <a:lnSpc>
                <a:spcPct val="95000"/>
              </a:lnSpc>
              <a:spcBef>
                <a:spcPct val="20000"/>
              </a:spcBef>
              <a:buFont typeface="Arial" pitchFamily="34" charset="0"/>
              <a:buChar char="–"/>
              <a:defRPr sz="2000">
                <a:solidFill>
                  <a:schemeClr val="tx2"/>
                </a:solidFill>
                <a:latin typeface="Arial" pitchFamily="34" charset="0"/>
              </a:defRPr>
            </a:lvl4pPr>
            <a:lvl5pPr marL="2057400" indent="-228600" eaLnBrk="0" hangingPunct="0">
              <a:lnSpc>
                <a:spcPct val="95000"/>
              </a:lnSpc>
              <a:spcBef>
                <a:spcPct val="20000"/>
              </a:spcBef>
              <a:buFont typeface="Arial" pitchFamily="34" charset="0"/>
              <a:buChar char="»"/>
              <a:defRPr sz="2000">
                <a:solidFill>
                  <a:schemeClr val="tx2"/>
                </a:solidFill>
                <a:latin typeface="Arial" pitchFamily="34" charset="0"/>
              </a:defRPr>
            </a:lvl5pPr>
            <a:lvl6pPr marL="2514600" indent="-228600" eaLnBrk="0" fontAlgn="base" hangingPunct="0">
              <a:lnSpc>
                <a:spcPct val="95000"/>
              </a:lnSpc>
              <a:spcBef>
                <a:spcPct val="20000"/>
              </a:spcBef>
              <a:spcAft>
                <a:spcPct val="0"/>
              </a:spcAft>
              <a:buFont typeface="Arial" pitchFamily="34" charset="0"/>
              <a:buChar char="»"/>
              <a:defRPr sz="2000">
                <a:solidFill>
                  <a:schemeClr val="tx2"/>
                </a:solidFill>
                <a:latin typeface="Arial" pitchFamily="34" charset="0"/>
              </a:defRPr>
            </a:lvl6pPr>
            <a:lvl7pPr marL="2971800" indent="-228600" eaLnBrk="0" fontAlgn="base" hangingPunct="0">
              <a:lnSpc>
                <a:spcPct val="95000"/>
              </a:lnSpc>
              <a:spcBef>
                <a:spcPct val="20000"/>
              </a:spcBef>
              <a:spcAft>
                <a:spcPct val="0"/>
              </a:spcAft>
              <a:buFont typeface="Arial" pitchFamily="34" charset="0"/>
              <a:buChar char="»"/>
              <a:defRPr sz="2000">
                <a:solidFill>
                  <a:schemeClr val="tx2"/>
                </a:solidFill>
                <a:latin typeface="Arial" pitchFamily="34" charset="0"/>
              </a:defRPr>
            </a:lvl7pPr>
            <a:lvl8pPr marL="3429000" indent="-228600" eaLnBrk="0" fontAlgn="base" hangingPunct="0">
              <a:lnSpc>
                <a:spcPct val="95000"/>
              </a:lnSpc>
              <a:spcBef>
                <a:spcPct val="20000"/>
              </a:spcBef>
              <a:spcAft>
                <a:spcPct val="0"/>
              </a:spcAft>
              <a:buFont typeface="Arial" pitchFamily="34" charset="0"/>
              <a:buChar char="»"/>
              <a:defRPr sz="2000">
                <a:solidFill>
                  <a:schemeClr val="tx2"/>
                </a:solidFill>
                <a:latin typeface="Arial" pitchFamily="34" charset="0"/>
              </a:defRPr>
            </a:lvl8pPr>
            <a:lvl9pPr marL="3886200" indent="-228600" eaLnBrk="0" fontAlgn="base" hangingPunct="0">
              <a:lnSpc>
                <a:spcPct val="95000"/>
              </a:lnSpc>
              <a:spcBef>
                <a:spcPct val="20000"/>
              </a:spcBef>
              <a:spcAft>
                <a:spcPct val="0"/>
              </a:spcAft>
              <a:buFont typeface="Arial" pitchFamily="34" charset="0"/>
              <a:buChar char="»"/>
              <a:defRPr sz="2000">
                <a:solidFill>
                  <a:schemeClr val="tx2"/>
                </a:solidFill>
                <a:latin typeface="Arial" pitchFamily="34" charset="0"/>
              </a:defRPr>
            </a:lvl9pPr>
          </a:lstStyle>
          <a:p>
            <a:pPr eaLnBrk="1" hangingPunct="1">
              <a:lnSpc>
                <a:spcPct val="100000"/>
              </a:lnSpc>
              <a:spcBef>
                <a:spcPct val="0"/>
              </a:spcBef>
              <a:buSzTx/>
              <a:buFontTx/>
              <a:buNone/>
              <a:defRPr/>
            </a:pPr>
            <a:r>
              <a:rPr lang="fr-FR" altLang="fr-FR" sz="3600" dirty="0" smtClean="0">
                <a:solidFill>
                  <a:srgbClr val="990099"/>
                </a:solidFill>
                <a:effectLst>
                  <a:outerShdw blurRad="38100" dist="38100" dir="2700000" algn="tl">
                    <a:srgbClr val="000000">
                      <a:alpha val="43137"/>
                    </a:srgbClr>
                  </a:outerShdw>
                </a:effectLst>
                <a:latin typeface="Calibri"/>
              </a:rPr>
              <a:t>Les principaux polluants </a:t>
            </a:r>
          </a:p>
          <a:p>
            <a:pPr eaLnBrk="1" hangingPunct="1">
              <a:lnSpc>
                <a:spcPct val="100000"/>
              </a:lnSpc>
              <a:spcBef>
                <a:spcPct val="0"/>
              </a:spcBef>
              <a:buSzTx/>
              <a:buFontTx/>
              <a:buNone/>
              <a:defRPr/>
            </a:pPr>
            <a:r>
              <a:rPr lang="fr-FR" altLang="fr-FR" sz="3600" dirty="0" smtClean="0">
                <a:solidFill>
                  <a:srgbClr val="990099"/>
                </a:solidFill>
                <a:effectLst>
                  <a:outerShdw blurRad="38100" dist="38100" dir="2700000" algn="tl">
                    <a:srgbClr val="000000">
                      <a:alpha val="43137"/>
                    </a:srgbClr>
                  </a:outerShdw>
                </a:effectLst>
                <a:latin typeface="Calibri"/>
              </a:rPr>
              <a:t>et leurs principales origines</a:t>
            </a:r>
          </a:p>
        </p:txBody>
      </p:sp>
      <p:sp>
        <p:nvSpPr>
          <p:cNvPr id="5" name="Rectangle 1"/>
          <p:cNvSpPr>
            <a:spLocks noChangeArrowheads="1"/>
          </p:cNvSpPr>
          <p:nvPr/>
        </p:nvSpPr>
        <p:spPr bwMode="auto">
          <a:xfrm>
            <a:off x="207963" y="6384925"/>
            <a:ext cx="5200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ts val="600"/>
              </a:spcBef>
              <a:spcAft>
                <a:spcPts val="600"/>
              </a:spcAft>
              <a:buClr>
                <a:srgbClr val="9A6FA9"/>
              </a:buClr>
              <a:buSzPct val="70000"/>
              <a:buFont typeface="Wingdings" panose="05000000000000000000" pitchFamily="2" charset="2"/>
              <a:buChar char="n"/>
              <a:defRPr>
                <a:solidFill>
                  <a:schemeClr val="bg1"/>
                </a:solidFill>
                <a:latin typeface="Arial" panose="020B0604020202020204" pitchFamily="34" charset="0"/>
                <a:cs typeface="Arial" panose="020B0604020202020204" pitchFamily="34" charset="0"/>
              </a:defRPr>
            </a:lvl1pPr>
            <a:lvl2pPr marL="742950" indent="-285750" eaLnBrk="0" hangingPunct="0">
              <a:lnSpc>
                <a:spcPct val="95000"/>
              </a:lnSpc>
              <a:spcBef>
                <a:spcPts val="600"/>
              </a:spcBef>
              <a:spcAft>
                <a:spcPts val="600"/>
              </a:spcAft>
              <a:buClr>
                <a:schemeClr val="tx2"/>
              </a:buClr>
              <a:buSzPct val="70000"/>
              <a:buFont typeface="Wingdings" panose="05000000000000000000" pitchFamily="2" charset="2"/>
              <a:buChar char="n"/>
              <a:defRPr sz="1600">
                <a:solidFill>
                  <a:schemeClr val="bg1"/>
                </a:solidFill>
                <a:latin typeface="Arial" panose="020B0604020202020204" pitchFamily="34" charset="0"/>
                <a:cs typeface="Arial" panose="020B0604020202020204" pitchFamily="34" charset="0"/>
              </a:defRPr>
            </a:lvl2pPr>
            <a:lvl3pPr marL="1143000" indent="-228600" eaLnBrk="0" hangingPunct="0">
              <a:lnSpc>
                <a:spcPct val="95000"/>
              </a:lnSpc>
              <a:spcBef>
                <a:spcPts val="600"/>
              </a:spcBef>
              <a:spcAft>
                <a:spcPts val="600"/>
              </a:spcAft>
              <a:buClr>
                <a:schemeClr val="accent2"/>
              </a:buClr>
              <a:buSzPct val="70000"/>
              <a:buFont typeface="Wingdings" panose="05000000000000000000" pitchFamily="2" charset="2"/>
              <a:buChar char="n"/>
              <a:defRPr sz="1400">
                <a:solidFill>
                  <a:schemeClr val="bg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spcAft>
                <a:spcPct val="0"/>
              </a:spcAft>
              <a:buClrTx/>
              <a:buSzTx/>
              <a:buFontTx/>
              <a:buNone/>
            </a:pPr>
            <a:r>
              <a:rPr lang="fr-FR" altLang="fr-FR" sz="1400" dirty="0" smtClean="0">
                <a:solidFill>
                  <a:prstClr val="black"/>
                </a:solidFill>
              </a:rPr>
              <a:t>Source : CITEPA 2016</a:t>
            </a:r>
            <a:endParaRPr lang="fr-FR" altLang="fr-FR" sz="1400" i="1" dirty="0" smtClean="0">
              <a:solidFill>
                <a:prstClr val="black"/>
              </a:solidFill>
            </a:endParaRPr>
          </a:p>
        </p:txBody>
      </p:sp>
      <p:sp>
        <p:nvSpPr>
          <p:cNvPr id="7" name="Rectangle 6"/>
          <p:cNvSpPr/>
          <p:nvPr/>
        </p:nvSpPr>
        <p:spPr bwMode="auto">
          <a:xfrm>
            <a:off x="6425162" y="1276165"/>
            <a:ext cx="1702613" cy="467155"/>
          </a:xfrm>
          <a:prstGeom prst="rect">
            <a:avLst/>
          </a:prstGeom>
          <a:noFill/>
          <a:ln w="38100">
            <a:solidFill>
              <a:srgbClr val="FF0000"/>
            </a:solidFill>
            <a:round/>
            <a:headEnd/>
            <a:tailEnd/>
          </a:ln>
          <a:effectLst>
            <a:outerShdw blurRad="50800" dist="38100" dir="2700000" algn="tl" rotWithShape="0">
              <a:prstClr val="black">
                <a:alpha val="40000"/>
              </a:prstClr>
            </a:outerShdw>
          </a:effectLst>
        </p:spPr>
        <p:txBody>
          <a:bodyPr wrap="none" anchor="ctr"/>
          <a:lstStyle/>
          <a:p>
            <a:pPr algn="ctr">
              <a:defRPr/>
            </a:pPr>
            <a:endParaRPr lang="fr-FR" dirty="0">
              <a:latin typeface="Calibri" pitchFamily="34" charset="0"/>
            </a:endParaRPr>
          </a:p>
        </p:txBody>
      </p:sp>
      <p:sp>
        <p:nvSpPr>
          <p:cNvPr id="8" name="Rectangle 7"/>
          <p:cNvSpPr/>
          <p:nvPr/>
        </p:nvSpPr>
        <p:spPr bwMode="auto">
          <a:xfrm>
            <a:off x="6382608" y="2768302"/>
            <a:ext cx="1736558" cy="467155"/>
          </a:xfrm>
          <a:prstGeom prst="rect">
            <a:avLst/>
          </a:prstGeom>
          <a:noFill/>
          <a:ln w="38100">
            <a:solidFill>
              <a:srgbClr val="FF0000"/>
            </a:solidFill>
            <a:round/>
            <a:headEnd/>
            <a:tailEnd/>
          </a:ln>
          <a:effectLst>
            <a:outerShdw blurRad="50800" dist="38100" dir="2700000" algn="tl" rotWithShape="0">
              <a:prstClr val="black">
                <a:alpha val="40000"/>
              </a:prstClr>
            </a:outerShdw>
          </a:effectLst>
        </p:spPr>
        <p:txBody>
          <a:bodyPr wrap="none" anchor="ctr"/>
          <a:lstStyle/>
          <a:p>
            <a:pPr algn="ctr">
              <a:defRPr/>
            </a:pPr>
            <a:endParaRPr lang="fr-FR" dirty="0">
              <a:latin typeface="Calibri" pitchFamily="34" charset="0"/>
            </a:endParaRPr>
          </a:p>
        </p:txBody>
      </p:sp>
      <p:sp>
        <p:nvSpPr>
          <p:cNvPr id="9" name="ZoneTexte 8"/>
          <p:cNvSpPr txBox="1"/>
          <p:nvPr/>
        </p:nvSpPr>
        <p:spPr>
          <a:xfrm>
            <a:off x="334848" y="2775280"/>
            <a:ext cx="5228309" cy="2308324"/>
          </a:xfrm>
          <a:prstGeom prst="rect">
            <a:avLst/>
          </a:prstGeom>
          <a:noFill/>
        </p:spPr>
        <p:txBody>
          <a:bodyPr wrap="square" rtlCol="0">
            <a:spAutoFit/>
          </a:bodyPr>
          <a:lstStyle/>
          <a:p>
            <a:r>
              <a:rPr lang="fr-FR" sz="2400" i="0" u="none" strike="noStrike" dirty="0" smtClean="0">
                <a:solidFill>
                  <a:schemeClr val="accent2">
                    <a:lumMod val="75000"/>
                  </a:schemeClr>
                </a:solidFill>
                <a:effectLst/>
                <a:cs typeface="Arial" panose="020B0604020202020204" pitchFamily="34" charset="0"/>
              </a:rPr>
              <a:t>En 2015, France entière, environ 50% des émissions de particules fines sont issues du résidentiel/tertiaire (60% pour les PM 1 et 45% pour les PM 2,5) et 10% du trafic routier</a:t>
            </a:r>
          </a:p>
        </p:txBody>
      </p:sp>
    </p:spTree>
    <p:extLst>
      <p:ext uri="{BB962C8B-B14F-4D97-AF65-F5344CB8AC3E}">
        <p14:creationId xmlns:p14="http://schemas.microsoft.com/office/powerpoint/2010/main" val="1097702624"/>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576"/>
          <a:stretch/>
        </p:blipFill>
        <p:spPr bwMode="auto">
          <a:xfrm>
            <a:off x="6252410" y="224517"/>
            <a:ext cx="1899243" cy="64683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thickThin">
                <a:solidFill>
                  <a:srgbClr val="000000"/>
                </a:solidFill>
                <a:miter lim="800000"/>
                <a:headEnd/>
                <a:tailEnd/>
              </a14:hiddenLine>
            </a:ext>
          </a:extLst>
        </p:spPr>
      </p:pic>
      <p:sp>
        <p:nvSpPr>
          <p:cNvPr id="4" name="Rectangle 1"/>
          <p:cNvSpPr>
            <a:spLocks noChangeArrowheads="1"/>
          </p:cNvSpPr>
          <p:nvPr/>
        </p:nvSpPr>
        <p:spPr bwMode="auto">
          <a:xfrm>
            <a:off x="0" y="222250"/>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ct val="20000"/>
              </a:spcBef>
              <a:buSzPct val="95000"/>
              <a:buBlip>
                <a:blip r:embed="rId4"/>
              </a:buBlip>
              <a:defRPr sz="2400">
                <a:solidFill>
                  <a:schemeClr val="tx2"/>
                </a:solidFill>
                <a:latin typeface="Arial" pitchFamily="34" charset="0"/>
              </a:defRPr>
            </a:lvl1pPr>
            <a:lvl2pPr marL="742950" indent="-285750" eaLnBrk="0" hangingPunct="0">
              <a:lnSpc>
                <a:spcPct val="95000"/>
              </a:lnSpc>
              <a:spcBef>
                <a:spcPct val="20000"/>
              </a:spcBef>
              <a:buSzPct val="95000"/>
              <a:buBlip>
                <a:blip r:embed="rId5"/>
              </a:buBlip>
              <a:defRPr sz="2200">
                <a:solidFill>
                  <a:schemeClr val="tx2"/>
                </a:solidFill>
                <a:latin typeface="Arial" pitchFamily="34" charset="0"/>
              </a:defRPr>
            </a:lvl2pPr>
            <a:lvl3pPr marL="1143000" indent="-228600" eaLnBrk="0" hangingPunct="0">
              <a:lnSpc>
                <a:spcPct val="95000"/>
              </a:lnSpc>
              <a:spcBef>
                <a:spcPct val="20000"/>
              </a:spcBef>
              <a:buFont typeface="Arial" pitchFamily="34" charset="0"/>
              <a:buChar char="•"/>
              <a:defRPr sz="2000">
                <a:solidFill>
                  <a:schemeClr val="tx2"/>
                </a:solidFill>
                <a:latin typeface="Arial" pitchFamily="34" charset="0"/>
              </a:defRPr>
            </a:lvl3pPr>
            <a:lvl4pPr marL="1600200" indent="-228600" eaLnBrk="0" hangingPunct="0">
              <a:lnSpc>
                <a:spcPct val="95000"/>
              </a:lnSpc>
              <a:spcBef>
                <a:spcPct val="20000"/>
              </a:spcBef>
              <a:buFont typeface="Arial" pitchFamily="34" charset="0"/>
              <a:buChar char="–"/>
              <a:defRPr sz="2000">
                <a:solidFill>
                  <a:schemeClr val="tx2"/>
                </a:solidFill>
                <a:latin typeface="Arial" pitchFamily="34" charset="0"/>
              </a:defRPr>
            </a:lvl4pPr>
            <a:lvl5pPr marL="2057400" indent="-228600" eaLnBrk="0" hangingPunct="0">
              <a:lnSpc>
                <a:spcPct val="95000"/>
              </a:lnSpc>
              <a:spcBef>
                <a:spcPct val="20000"/>
              </a:spcBef>
              <a:buFont typeface="Arial" pitchFamily="34" charset="0"/>
              <a:buChar char="»"/>
              <a:defRPr sz="2000">
                <a:solidFill>
                  <a:schemeClr val="tx2"/>
                </a:solidFill>
                <a:latin typeface="Arial" pitchFamily="34" charset="0"/>
              </a:defRPr>
            </a:lvl5pPr>
            <a:lvl6pPr marL="2514600" indent="-228600" eaLnBrk="0" fontAlgn="base" hangingPunct="0">
              <a:lnSpc>
                <a:spcPct val="95000"/>
              </a:lnSpc>
              <a:spcBef>
                <a:spcPct val="20000"/>
              </a:spcBef>
              <a:spcAft>
                <a:spcPct val="0"/>
              </a:spcAft>
              <a:buFont typeface="Arial" pitchFamily="34" charset="0"/>
              <a:buChar char="»"/>
              <a:defRPr sz="2000">
                <a:solidFill>
                  <a:schemeClr val="tx2"/>
                </a:solidFill>
                <a:latin typeface="Arial" pitchFamily="34" charset="0"/>
              </a:defRPr>
            </a:lvl6pPr>
            <a:lvl7pPr marL="2971800" indent="-228600" eaLnBrk="0" fontAlgn="base" hangingPunct="0">
              <a:lnSpc>
                <a:spcPct val="95000"/>
              </a:lnSpc>
              <a:spcBef>
                <a:spcPct val="20000"/>
              </a:spcBef>
              <a:spcAft>
                <a:spcPct val="0"/>
              </a:spcAft>
              <a:buFont typeface="Arial" pitchFamily="34" charset="0"/>
              <a:buChar char="»"/>
              <a:defRPr sz="2000">
                <a:solidFill>
                  <a:schemeClr val="tx2"/>
                </a:solidFill>
                <a:latin typeface="Arial" pitchFamily="34" charset="0"/>
              </a:defRPr>
            </a:lvl7pPr>
            <a:lvl8pPr marL="3429000" indent="-228600" eaLnBrk="0" fontAlgn="base" hangingPunct="0">
              <a:lnSpc>
                <a:spcPct val="95000"/>
              </a:lnSpc>
              <a:spcBef>
                <a:spcPct val="20000"/>
              </a:spcBef>
              <a:spcAft>
                <a:spcPct val="0"/>
              </a:spcAft>
              <a:buFont typeface="Arial" pitchFamily="34" charset="0"/>
              <a:buChar char="»"/>
              <a:defRPr sz="2000">
                <a:solidFill>
                  <a:schemeClr val="tx2"/>
                </a:solidFill>
                <a:latin typeface="Arial" pitchFamily="34" charset="0"/>
              </a:defRPr>
            </a:lvl8pPr>
            <a:lvl9pPr marL="3886200" indent="-228600" eaLnBrk="0" fontAlgn="base" hangingPunct="0">
              <a:lnSpc>
                <a:spcPct val="95000"/>
              </a:lnSpc>
              <a:spcBef>
                <a:spcPct val="20000"/>
              </a:spcBef>
              <a:spcAft>
                <a:spcPct val="0"/>
              </a:spcAft>
              <a:buFont typeface="Arial" pitchFamily="34" charset="0"/>
              <a:buChar char="»"/>
              <a:defRPr sz="2000">
                <a:solidFill>
                  <a:schemeClr val="tx2"/>
                </a:solidFill>
                <a:latin typeface="Arial" pitchFamily="34" charset="0"/>
              </a:defRPr>
            </a:lvl9pPr>
          </a:lstStyle>
          <a:p>
            <a:pPr eaLnBrk="1" hangingPunct="1">
              <a:lnSpc>
                <a:spcPct val="100000"/>
              </a:lnSpc>
              <a:spcBef>
                <a:spcPct val="0"/>
              </a:spcBef>
              <a:buSzTx/>
              <a:buFontTx/>
              <a:buNone/>
              <a:defRPr/>
            </a:pPr>
            <a:r>
              <a:rPr lang="fr-FR" altLang="fr-FR" sz="3600" dirty="0" smtClean="0">
                <a:solidFill>
                  <a:srgbClr val="990099"/>
                </a:solidFill>
                <a:effectLst>
                  <a:outerShdw blurRad="38100" dist="38100" dir="2700000" algn="tl">
                    <a:srgbClr val="000000">
                      <a:alpha val="43137"/>
                    </a:srgbClr>
                  </a:outerShdw>
                </a:effectLst>
                <a:latin typeface="Calibri"/>
              </a:rPr>
              <a:t>Les principaux polluants </a:t>
            </a:r>
          </a:p>
          <a:p>
            <a:pPr eaLnBrk="1" hangingPunct="1">
              <a:lnSpc>
                <a:spcPct val="100000"/>
              </a:lnSpc>
              <a:spcBef>
                <a:spcPct val="0"/>
              </a:spcBef>
              <a:buSzTx/>
              <a:buFontTx/>
              <a:buNone/>
              <a:defRPr/>
            </a:pPr>
            <a:r>
              <a:rPr lang="fr-FR" altLang="fr-FR" sz="3600" dirty="0" smtClean="0">
                <a:solidFill>
                  <a:srgbClr val="990099"/>
                </a:solidFill>
                <a:effectLst>
                  <a:outerShdw blurRad="38100" dist="38100" dir="2700000" algn="tl">
                    <a:srgbClr val="000000">
                      <a:alpha val="43137"/>
                    </a:srgbClr>
                  </a:outerShdw>
                </a:effectLst>
                <a:latin typeface="Calibri"/>
              </a:rPr>
              <a:t>et leurs principales origines</a:t>
            </a:r>
          </a:p>
        </p:txBody>
      </p:sp>
      <p:sp>
        <p:nvSpPr>
          <p:cNvPr id="5" name="Rectangle 1"/>
          <p:cNvSpPr>
            <a:spLocks noChangeArrowheads="1"/>
          </p:cNvSpPr>
          <p:nvPr/>
        </p:nvSpPr>
        <p:spPr bwMode="auto">
          <a:xfrm>
            <a:off x="207963" y="6384925"/>
            <a:ext cx="5200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ts val="600"/>
              </a:spcBef>
              <a:spcAft>
                <a:spcPts val="600"/>
              </a:spcAft>
              <a:buClr>
                <a:srgbClr val="9A6FA9"/>
              </a:buClr>
              <a:buSzPct val="70000"/>
              <a:buFont typeface="Wingdings" panose="05000000000000000000" pitchFamily="2" charset="2"/>
              <a:buChar char="n"/>
              <a:defRPr>
                <a:solidFill>
                  <a:schemeClr val="bg1"/>
                </a:solidFill>
                <a:latin typeface="Arial" panose="020B0604020202020204" pitchFamily="34" charset="0"/>
                <a:cs typeface="Arial" panose="020B0604020202020204" pitchFamily="34" charset="0"/>
              </a:defRPr>
            </a:lvl1pPr>
            <a:lvl2pPr marL="742950" indent="-285750" eaLnBrk="0" hangingPunct="0">
              <a:lnSpc>
                <a:spcPct val="95000"/>
              </a:lnSpc>
              <a:spcBef>
                <a:spcPts val="600"/>
              </a:spcBef>
              <a:spcAft>
                <a:spcPts val="600"/>
              </a:spcAft>
              <a:buClr>
                <a:schemeClr val="tx2"/>
              </a:buClr>
              <a:buSzPct val="70000"/>
              <a:buFont typeface="Wingdings" panose="05000000000000000000" pitchFamily="2" charset="2"/>
              <a:buChar char="n"/>
              <a:defRPr sz="1600">
                <a:solidFill>
                  <a:schemeClr val="bg1"/>
                </a:solidFill>
                <a:latin typeface="Arial" panose="020B0604020202020204" pitchFamily="34" charset="0"/>
                <a:cs typeface="Arial" panose="020B0604020202020204" pitchFamily="34" charset="0"/>
              </a:defRPr>
            </a:lvl2pPr>
            <a:lvl3pPr marL="1143000" indent="-228600" eaLnBrk="0" hangingPunct="0">
              <a:lnSpc>
                <a:spcPct val="95000"/>
              </a:lnSpc>
              <a:spcBef>
                <a:spcPts val="600"/>
              </a:spcBef>
              <a:spcAft>
                <a:spcPts val="600"/>
              </a:spcAft>
              <a:buClr>
                <a:schemeClr val="accent2"/>
              </a:buClr>
              <a:buSzPct val="70000"/>
              <a:buFont typeface="Wingdings" panose="05000000000000000000" pitchFamily="2" charset="2"/>
              <a:buChar char="n"/>
              <a:defRPr sz="1400">
                <a:solidFill>
                  <a:schemeClr val="bg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spcAft>
                <a:spcPct val="0"/>
              </a:spcAft>
              <a:buClrTx/>
              <a:buSzTx/>
              <a:buFontTx/>
              <a:buNone/>
            </a:pPr>
            <a:r>
              <a:rPr lang="fr-FR" altLang="fr-FR" sz="1400" dirty="0" smtClean="0">
                <a:solidFill>
                  <a:prstClr val="black"/>
                </a:solidFill>
              </a:rPr>
              <a:t>Source : </a:t>
            </a:r>
            <a:r>
              <a:rPr lang="fr-FR" altLang="fr-FR" sz="1400" i="1" dirty="0" err="1" smtClean="0">
                <a:solidFill>
                  <a:prstClr val="black"/>
                </a:solidFill>
              </a:rPr>
              <a:t>SOeS</a:t>
            </a:r>
            <a:endParaRPr lang="fr-FR" altLang="fr-FR" sz="1400" i="1" dirty="0" smtClean="0">
              <a:solidFill>
                <a:prstClr val="black"/>
              </a:solidFill>
            </a:endParaRPr>
          </a:p>
        </p:txBody>
      </p:sp>
      <p:pic>
        <p:nvPicPr>
          <p:cNvPr id="6" name="Imag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56506" y="1836827"/>
            <a:ext cx="3049587"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bwMode="auto">
          <a:xfrm>
            <a:off x="6348663" y="1347537"/>
            <a:ext cx="1736558" cy="467155"/>
          </a:xfrm>
          <a:prstGeom prst="rect">
            <a:avLst/>
          </a:prstGeom>
          <a:noFill/>
          <a:ln w="38100">
            <a:solidFill>
              <a:srgbClr val="FF0000"/>
            </a:solidFill>
            <a:round/>
            <a:headEnd/>
            <a:tailEnd/>
          </a:ln>
          <a:effectLst>
            <a:outerShdw blurRad="50800" dist="38100" dir="2700000" algn="tl" rotWithShape="0">
              <a:prstClr val="black">
                <a:alpha val="40000"/>
              </a:prstClr>
            </a:outerShdw>
          </a:effectLst>
        </p:spPr>
        <p:txBody>
          <a:bodyPr wrap="none" anchor="ctr"/>
          <a:lstStyle/>
          <a:p>
            <a:pPr algn="ctr">
              <a:defRPr/>
            </a:pPr>
            <a:endParaRPr lang="fr-FR" dirty="0">
              <a:latin typeface="Calibri" pitchFamily="34" charset="0"/>
            </a:endParaRPr>
          </a:p>
        </p:txBody>
      </p:sp>
      <p:sp>
        <p:nvSpPr>
          <p:cNvPr id="8" name="Rectangle 7"/>
          <p:cNvSpPr/>
          <p:nvPr/>
        </p:nvSpPr>
        <p:spPr bwMode="auto">
          <a:xfrm>
            <a:off x="6333752" y="2768302"/>
            <a:ext cx="1736558" cy="467155"/>
          </a:xfrm>
          <a:prstGeom prst="rect">
            <a:avLst/>
          </a:prstGeom>
          <a:noFill/>
          <a:ln w="38100">
            <a:solidFill>
              <a:srgbClr val="FF0000"/>
            </a:solidFill>
            <a:round/>
            <a:headEnd/>
            <a:tailEnd/>
          </a:ln>
          <a:effectLst>
            <a:outerShdw blurRad="50800" dist="38100" dir="2700000" algn="tl" rotWithShape="0">
              <a:prstClr val="black">
                <a:alpha val="40000"/>
              </a:prstClr>
            </a:outerShdw>
          </a:effectLst>
        </p:spPr>
        <p:txBody>
          <a:bodyPr wrap="none" anchor="ctr"/>
          <a:lstStyle/>
          <a:p>
            <a:pPr algn="ctr">
              <a:defRPr/>
            </a:pPr>
            <a:endParaRPr lang="fr-FR" dirty="0">
              <a:latin typeface="Calibri" pitchFamily="34" charset="0"/>
            </a:endParaRPr>
          </a:p>
        </p:txBody>
      </p:sp>
    </p:spTree>
    <p:extLst>
      <p:ext uri="{BB962C8B-B14F-4D97-AF65-F5344CB8AC3E}">
        <p14:creationId xmlns:p14="http://schemas.microsoft.com/office/powerpoint/2010/main" val="2429406925"/>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t="12495"/>
          <a:stretch>
            <a:fillRect/>
          </a:stretch>
        </p:blipFill>
        <p:spPr bwMode="auto">
          <a:xfrm>
            <a:off x="1757363" y="1103313"/>
            <a:ext cx="5629275" cy="49672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1204913" y="254000"/>
            <a:ext cx="1001712" cy="954088"/>
          </a:xfrm>
          <a:prstGeom prst="rect">
            <a:avLst/>
          </a:prstGeom>
          <a:noFill/>
        </p:spPr>
        <p:txBody>
          <a:bodyPr>
            <a:spAutoFit/>
          </a:bodyPr>
          <a:lstStyle/>
          <a:p>
            <a:pPr algn="ctr">
              <a:defRPr/>
            </a:pPr>
            <a:r>
              <a:rPr lang="fr-FR" sz="2800" dirty="0">
                <a:solidFill>
                  <a:srgbClr val="990099"/>
                </a:solidFill>
                <a:effectLst>
                  <a:outerShdw blurRad="38100" dist="38100" dir="2700000" algn="tl">
                    <a:srgbClr val="000000">
                      <a:alpha val="43137"/>
                    </a:srgbClr>
                  </a:outerShdw>
                </a:effectLst>
              </a:rPr>
              <a:t>SO</a:t>
            </a:r>
            <a:r>
              <a:rPr lang="fr-FR" sz="2800" baseline="-25000" dirty="0">
                <a:solidFill>
                  <a:srgbClr val="990099"/>
                </a:solidFill>
                <a:effectLst>
                  <a:outerShdw blurRad="38100" dist="38100" dir="2700000" algn="tl">
                    <a:srgbClr val="000000">
                      <a:alpha val="43137"/>
                    </a:srgbClr>
                  </a:outerShdw>
                </a:effectLst>
              </a:rPr>
              <a:t>2</a:t>
            </a:r>
            <a:r>
              <a:rPr lang="fr-FR" sz="2800" dirty="0">
                <a:solidFill>
                  <a:srgbClr val="990099"/>
                </a:solidFill>
                <a:effectLst>
                  <a:outerShdw blurRad="38100" dist="38100" dir="2700000" algn="tl">
                    <a:srgbClr val="000000">
                      <a:alpha val="43137"/>
                    </a:srgbClr>
                  </a:outerShdw>
                </a:effectLst>
              </a:rPr>
              <a:t>	</a:t>
            </a:r>
          </a:p>
        </p:txBody>
      </p:sp>
      <p:sp>
        <p:nvSpPr>
          <p:cNvPr id="6" name="ZoneTexte 5"/>
          <p:cNvSpPr txBox="1"/>
          <p:nvPr/>
        </p:nvSpPr>
        <p:spPr>
          <a:xfrm>
            <a:off x="2279650" y="203200"/>
            <a:ext cx="6370638" cy="954088"/>
          </a:xfrm>
          <a:prstGeom prst="rect">
            <a:avLst/>
          </a:prstGeom>
          <a:noFill/>
        </p:spPr>
        <p:txBody>
          <a:bodyPr>
            <a:spAutoFit/>
          </a:bodyPr>
          <a:lstStyle/>
          <a:p>
            <a:pPr algn="ctr">
              <a:defRPr/>
            </a:pPr>
            <a:r>
              <a:rPr lang="fr-FR" sz="2800" dirty="0" smtClean="0">
                <a:solidFill>
                  <a:srgbClr val="990099"/>
                </a:solidFill>
                <a:effectLst>
                  <a:outerShdw blurRad="38100" dist="38100" dir="2700000" algn="tl">
                    <a:srgbClr val="000000">
                      <a:alpha val="43137"/>
                    </a:srgbClr>
                  </a:outerShdw>
                </a:effectLst>
              </a:rPr>
              <a:t>Émissions </a:t>
            </a:r>
            <a:r>
              <a:rPr lang="fr-FR" sz="2800" dirty="0">
                <a:solidFill>
                  <a:srgbClr val="990099"/>
                </a:solidFill>
                <a:effectLst>
                  <a:outerShdw blurRad="38100" dist="38100" dir="2700000" algn="tl">
                    <a:srgbClr val="000000">
                      <a:alpha val="43137"/>
                    </a:srgbClr>
                  </a:outerShdw>
                </a:effectLst>
              </a:rPr>
              <a:t>atmosphériques par secteur en France métropolitaine en </a:t>
            </a:r>
            <a:r>
              <a:rPr lang="fr-FR" sz="2800" dirty="0" err="1">
                <a:solidFill>
                  <a:srgbClr val="990099"/>
                </a:solidFill>
                <a:effectLst>
                  <a:outerShdw blurRad="38100" dist="38100" dir="2700000" algn="tl">
                    <a:srgbClr val="000000">
                      <a:alpha val="43137"/>
                    </a:srgbClr>
                  </a:outerShdw>
                </a:effectLst>
              </a:rPr>
              <a:t>kt</a:t>
            </a:r>
            <a:endParaRPr lang="fr-FR" sz="2800" dirty="0">
              <a:solidFill>
                <a:srgbClr val="990099"/>
              </a:solidFill>
              <a:effectLst>
                <a:outerShdw blurRad="38100" dist="38100" dir="2700000" algn="tl">
                  <a:srgbClr val="000000">
                    <a:alpha val="43137"/>
                  </a:srgbClr>
                </a:outerShdw>
              </a:effectLst>
            </a:endParaRPr>
          </a:p>
        </p:txBody>
      </p:sp>
      <p:pic>
        <p:nvPicPr>
          <p:cNvPr id="7"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470174" y="6143100"/>
            <a:ext cx="4180114" cy="619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1"/>
          <p:cNvSpPr>
            <a:spLocks noChangeArrowheads="1"/>
          </p:cNvSpPr>
          <p:nvPr/>
        </p:nvSpPr>
        <p:spPr bwMode="auto">
          <a:xfrm>
            <a:off x="0" y="6393541"/>
            <a:ext cx="39623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5000"/>
              </a:lnSpc>
              <a:spcBef>
                <a:spcPts val="600"/>
              </a:spcBef>
              <a:spcAft>
                <a:spcPts val="600"/>
              </a:spcAft>
              <a:buClr>
                <a:srgbClr val="9A6FA9"/>
              </a:buClr>
              <a:buSzPct val="70000"/>
              <a:buFont typeface="Wingdings" panose="05000000000000000000" pitchFamily="2" charset="2"/>
              <a:buChar char="n"/>
              <a:defRPr>
                <a:solidFill>
                  <a:schemeClr val="bg1"/>
                </a:solidFill>
                <a:latin typeface="Arial" panose="020B0604020202020204" pitchFamily="34" charset="0"/>
                <a:cs typeface="Arial" panose="020B0604020202020204" pitchFamily="34" charset="0"/>
              </a:defRPr>
            </a:lvl1pPr>
            <a:lvl2pPr marL="742950" indent="-285750" eaLnBrk="0" hangingPunct="0">
              <a:lnSpc>
                <a:spcPct val="95000"/>
              </a:lnSpc>
              <a:spcBef>
                <a:spcPts val="600"/>
              </a:spcBef>
              <a:spcAft>
                <a:spcPts val="600"/>
              </a:spcAft>
              <a:buClr>
                <a:schemeClr val="tx2"/>
              </a:buClr>
              <a:buSzPct val="70000"/>
              <a:buFont typeface="Wingdings" panose="05000000000000000000" pitchFamily="2" charset="2"/>
              <a:buChar char="n"/>
              <a:defRPr sz="1600">
                <a:solidFill>
                  <a:schemeClr val="bg1"/>
                </a:solidFill>
                <a:latin typeface="Arial" panose="020B0604020202020204" pitchFamily="34" charset="0"/>
                <a:cs typeface="Arial" panose="020B0604020202020204" pitchFamily="34" charset="0"/>
              </a:defRPr>
            </a:lvl2pPr>
            <a:lvl3pPr marL="1143000" indent="-228600" eaLnBrk="0" hangingPunct="0">
              <a:lnSpc>
                <a:spcPct val="95000"/>
              </a:lnSpc>
              <a:spcBef>
                <a:spcPts val="600"/>
              </a:spcBef>
              <a:spcAft>
                <a:spcPts val="600"/>
              </a:spcAft>
              <a:buClr>
                <a:schemeClr val="accent2"/>
              </a:buClr>
              <a:buSzPct val="70000"/>
              <a:buFont typeface="Wingdings" panose="05000000000000000000" pitchFamily="2" charset="2"/>
              <a:buChar char="n"/>
              <a:defRPr sz="1400">
                <a:solidFill>
                  <a:schemeClr val="bg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spcAft>
                <a:spcPct val="0"/>
              </a:spcAft>
              <a:buClrTx/>
              <a:buSzTx/>
              <a:buFontTx/>
              <a:buNone/>
            </a:pPr>
            <a:r>
              <a:rPr lang="fr-FR" altLang="fr-FR" sz="900" dirty="0">
                <a:solidFill>
                  <a:srgbClr val="000000"/>
                </a:solidFill>
                <a:latin typeface="Trebuchet MS" panose="020B0603020202020204" pitchFamily="34" charset="0"/>
              </a:rPr>
              <a:t>CITEPA, avril 2016. Inventaire des émissions de polluants atmosphériques et de gaz à effet de serre en France – Format SECTEN © CITEPA 2016 </a:t>
            </a:r>
            <a:endParaRPr lang="fr-FR" altLang="fr-FR" sz="900" dirty="0">
              <a:solidFill>
                <a:schemeClr val="tx1"/>
              </a:solidFill>
            </a:endParaRP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p:cNvPicPr>
            <a:picLocks noChangeAspect="1" noChangeArrowheads="1"/>
          </p:cNvPicPr>
          <p:nvPr/>
        </p:nvPicPr>
        <p:blipFill>
          <a:blip r:embed="rId3">
            <a:extLst>
              <a:ext uri="{28A0092B-C50C-407E-A947-70E740481C1C}">
                <a14:useLocalDpi xmlns:a14="http://schemas.microsoft.com/office/drawing/2010/main" val="0"/>
              </a:ext>
            </a:extLst>
          </a:blip>
          <a:srcRect t="11507"/>
          <a:stretch>
            <a:fillRect/>
          </a:stretch>
        </p:blipFill>
        <p:spPr bwMode="auto">
          <a:xfrm>
            <a:off x="3178365" y="1427745"/>
            <a:ext cx="5629275" cy="43037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1204913" y="254000"/>
            <a:ext cx="1001712" cy="954088"/>
          </a:xfrm>
          <a:prstGeom prst="rect">
            <a:avLst/>
          </a:prstGeom>
          <a:noFill/>
        </p:spPr>
        <p:txBody>
          <a:bodyPr>
            <a:spAutoFit/>
          </a:bodyPr>
          <a:lstStyle/>
          <a:p>
            <a:pPr algn="ctr">
              <a:defRPr/>
            </a:pPr>
            <a:r>
              <a:rPr lang="fr-FR" sz="2800" dirty="0" err="1">
                <a:solidFill>
                  <a:srgbClr val="990099"/>
                </a:solidFill>
                <a:effectLst>
                  <a:outerShdw blurRad="38100" dist="38100" dir="2700000" algn="tl">
                    <a:srgbClr val="000000">
                      <a:alpha val="43137"/>
                    </a:srgbClr>
                  </a:outerShdw>
                </a:effectLst>
              </a:rPr>
              <a:t>NOx</a:t>
            </a:r>
            <a:r>
              <a:rPr lang="fr-FR" sz="2800" dirty="0">
                <a:solidFill>
                  <a:srgbClr val="990099"/>
                </a:solidFill>
                <a:effectLst>
                  <a:outerShdw blurRad="38100" dist="38100" dir="2700000" algn="tl">
                    <a:srgbClr val="000000">
                      <a:alpha val="43137"/>
                    </a:srgbClr>
                  </a:outerShdw>
                </a:effectLst>
              </a:rPr>
              <a:t>	</a:t>
            </a:r>
          </a:p>
        </p:txBody>
      </p:sp>
      <p:sp>
        <p:nvSpPr>
          <p:cNvPr id="6" name="ZoneTexte 5"/>
          <p:cNvSpPr txBox="1"/>
          <p:nvPr/>
        </p:nvSpPr>
        <p:spPr>
          <a:xfrm>
            <a:off x="2279650" y="203200"/>
            <a:ext cx="6370638" cy="954088"/>
          </a:xfrm>
          <a:prstGeom prst="rect">
            <a:avLst/>
          </a:prstGeom>
          <a:noFill/>
        </p:spPr>
        <p:txBody>
          <a:bodyPr>
            <a:spAutoFit/>
          </a:bodyPr>
          <a:lstStyle/>
          <a:p>
            <a:pPr algn="ctr">
              <a:defRPr/>
            </a:pPr>
            <a:r>
              <a:rPr lang="fr-FR" sz="2800" dirty="0" smtClean="0">
                <a:solidFill>
                  <a:srgbClr val="990099"/>
                </a:solidFill>
                <a:effectLst>
                  <a:outerShdw blurRad="38100" dist="38100" dir="2700000" algn="tl">
                    <a:srgbClr val="000000">
                      <a:alpha val="43137"/>
                    </a:srgbClr>
                  </a:outerShdw>
                </a:effectLst>
              </a:rPr>
              <a:t>Émissions </a:t>
            </a:r>
            <a:r>
              <a:rPr lang="fr-FR" sz="2800" dirty="0">
                <a:solidFill>
                  <a:srgbClr val="990099"/>
                </a:solidFill>
                <a:effectLst>
                  <a:outerShdw blurRad="38100" dist="38100" dir="2700000" algn="tl">
                    <a:srgbClr val="000000">
                      <a:alpha val="43137"/>
                    </a:srgbClr>
                  </a:outerShdw>
                </a:effectLst>
              </a:rPr>
              <a:t>atmosphériques par secteur en France métropolitaine en </a:t>
            </a:r>
            <a:r>
              <a:rPr lang="fr-FR" sz="2800" dirty="0" err="1">
                <a:solidFill>
                  <a:srgbClr val="990099"/>
                </a:solidFill>
                <a:effectLst>
                  <a:outerShdw blurRad="38100" dist="38100" dir="2700000" algn="tl">
                    <a:srgbClr val="000000">
                      <a:alpha val="43137"/>
                    </a:srgbClr>
                  </a:outerShdw>
                </a:effectLst>
              </a:rPr>
              <a:t>kt</a:t>
            </a:r>
            <a:endParaRPr lang="fr-FR" sz="2800" dirty="0">
              <a:solidFill>
                <a:srgbClr val="990099"/>
              </a:solidFill>
              <a:effectLst>
                <a:outerShdw blurRad="38100" dist="38100" dir="2700000" algn="tl">
                  <a:srgbClr val="000000">
                    <a:alpha val="43137"/>
                  </a:srgbClr>
                </a:outerShdw>
              </a:effectLst>
            </a:endParaRPr>
          </a:p>
        </p:txBody>
      </p:sp>
      <p:pic>
        <p:nvPicPr>
          <p:cNvPr id="7"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470174" y="6143100"/>
            <a:ext cx="4180114" cy="619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1"/>
          <p:cNvSpPr>
            <a:spLocks noChangeArrowheads="1"/>
          </p:cNvSpPr>
          <p:nvPr/>
        </p:nvSpPr>
        <p:spPr bwMode="auto">
          <a:xfrm>
            <a:off x="0" y="6393541"/>
            <a:ext cx="39623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5000"/>
              </a:lnSpc>
              <a:spcBef>
                <a:spcPts val="600"/>
              </a:spcBef>
              <a:spcAft>
                <a:spcPts val="600"/>
              </a:spcAft>
              <a:buClr>
                <a:srgbClr val="9A6FA9"/>
              </a:buClr>
              <a:buSzPct val="70000"/>
              <a:buFont typeface="Wingdings" panose="05000000000000000000" pitchFamily="2" charset="2"/>
              <a:buChar char="n"/>
              <a:defRPr>
                <a:solidFill>
                  <a:schemeClr val="bg1"/>
                </a:solidFill>
                <a:latin typeface="Arial" panose="020B0604020202020204" pitchFamily="34" charset="0"/>
                <a:cs typeface="Arial" panose="020B0604020202020204" pitchFamily="34" charset="0"/>
              </a:defRPr>
            </a:lvl1pPr>
            <a:lvl2pPr marL="742950" indent="-285750" eaLnBrk="0" hangingPunct="0">
              <a:lnSpc>
                <a:spcPct val="95000"/>
              </a:lnSpc>
              <a:spcBef>
                <a:spcPts val="600"/>
              </a:spcBef>
              <a:spcAft>
                <a:spcPts val="600"/>
              </a:spcAft>
              <a:buClr>
                <a:schemeClr val="tx2"/>
              </a:buClr>
              <a:buSzPct val="70000"/>
              <a:buFont typeface="Wingdings" panose="05000000000000000000" pitchFamily="2" charset="2"/>
              <a:buChar char="n"/>
              <a:defRPr sz="1600">
                <a:solidFill>
                  <a:schemeClr val="bg1"/>
                </a:solidFill>
                <a:latin typeface="Arial" panose="020B0604020202020204" pitchFamily="34" charset="0"/>
                <a:cs typeface="Arial" panose="020B0604020202020204" pitchFamily="34" charset="0"/>
              </a:defRPr>
            </a:lvl2pPr>
            <a:lvl3pPr marL="1143000" indent="-228600" eaLnBrk="0" hangingPunct="0">
              <a:lnSpc>
                <a:spcPct val="95000"/>
              </a:lnSpc>
              <a:spcBef>
                <a:spcPts val="600"/>
              </a:spcBef>
              <a:spcAft>
                <a:spcPts val="600"/>
              </a:spcAft>
              <a:buClr>
                <a:schemeClr val="accent2"/>
              </a:buClr>
              <a:buSzPct val="70000"/>
              <a:buFont typeface="Wingdings" panose="05000000000000000000" pitchFamily="2" charset="2"/>
              <a:buChar char="n"/>
              <a:defRPr sz="1400">
                <a:solidFill>
                  <a:schemeClr val="bg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spcAft>
                <a:spcPct val="0"/>
              </a:spcAft>
              <a:buClrTx/>
              <a:buSzTx/>
              <a:buFontTx/>
              <a:buNone/>
            </a:pPr>
            <a:r>
              <a:rPr lang="fr-FR" altLang="fr-FR" sz="900" dirty="0">
                <a:solidFill>
                  <a:srgbClr val="000000"/>
                </a:solidFill>
                <a:latin typeface="Trebuchet MS" panose="020B0603020202020204" pitchFamily="34" charset="0"/>
              </a:rPr>
              <a:t>CITEPA, avril 2016. Inventaire des émissions de polluants atmosphériques et de gaz à effet de serre en France – Format SECTEN © CITEPA 2016 </a:t>
            </a:r>
            <a:endParaRPr lang="fr-FR" altLang="fr-FR" sz="900" dirty="0">
              <a:solidFill>
                <a:schemeClr val="tx1"/>
              </a:solidFill>
            </a:endParaRPr>
          </a:p>
        </p:txBody>
      </p:sp>
      <p:sp>
        <p:nvSpPr>
          <p:cNvPr id="2" name="ZoneTexte 1"/>
          <p:cNvSpPr txBox="1"/>
          <p:nvPr/>
        </p:nvSpPr>
        <p:spPr>
          <a:xfrm>
            <a:off x="180304" y="1661375"/>
            <a:ext cx="2833352" cy="3477875"/>
          </a:xfrm>
          <a:prstGeom prst="rect">
            <a:avLst/>
          </a:prstGeom>
          <a:noFill/>
        </p:spPr>
        <p:txBody>
          <a:bodyPr wrap="square" rtlCol="0">
            <a:spAutoFit/>
          </a:bodyPr>
          <a:lstStyle/>
          <a:p>
            <a:r>
              <a:rPr lang="fr-FR" sz="2000" i="0" u="none" strike="noStrike" dirty="0" smtClean="0">
                <a:solidFill>
                  <a:schemeClr val="accent2">
                    <a:lumMod val="75000"/>
                  </a:schemeClr>
                </a:solidFill>
                <a:effectLst/>
                <a:cs typeface="Arial" panose="020B0604020202020204" pitchFamily="34" charset="0"/>
              </a:rPr>
              <a:t>Les émissions d’oxyde d’azote ont été divisées par 2 en 30 ans du fait de la « désindustrialisation » de la France et de la limitation des émissions issues des véhicules particuliers imposée par les normes européennes </a:t>
            </a: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asque V2">
  <a:themeElements>
    <a:clrScheme name="Personnalisé 523">
      <a:dk1>
        <a:sysClr val="windowText" lastClr="000000"/>
      </a:dk1>
      <a:lt1>
        <a:srgbClr val="333333"/>
      </a:lt1>
      <a:dk2>
        <a:srgbClr val="0071B9"/>
      </a:dk2>
      <a:lt2>
        <a:srgbClr val="FFFFFF"/>
      </a:lt2>
      <a:accent1>
        <a:srgbClr val="9C9E9F"/>
      </a:accent1>
      <a:accent2>
        <a:srgbClr val="E2003D"/>
      </a:accent2>
      <a:accent3>
        <a:srgbClr val="9A6FA9"/>
      </a:accent3>
      <a:accent4>
        <a:srgbClr val="008B6C"/>
      </a:accent4>
      <a:accent5>
        <a:srgbClr val="FDC600"/>
      </a:accent5>
      <a:accent6>
        <a:srgbClr val="008000"/>
      </a:accent6>
      <a:hlink>
        <a:srgbClr val="002060"/>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12700">
          <a:solidFill>
            <a:schemeClr val="accent3"/>
          </a:solidFill>
          <a:round/>
          <a:headEnd/>
          <a:tailEnd/>
        </a:ln>
        <a:effectLst>
          <a:outerShdw blurRad="50800" dist="38100" dir="2700000" algn="tl" rotWithShape="0">
            <a:prstClr val="black">
              <a:alpha val="40000"/>
            </a:prstClr>
          </a:outerShdw>
        </a:effectLst>
      </a:spPr>
      <a:bodyPr wrap="none" anchor="ctr"/>
      <a:lstStyle>
        <a:defPPr>
          <a:defRPr dirty="0">
            <a:latin typeface="Calibri" pitchFamily="34" charset="0"/>
          </a:defRPr>
        </a:defPPr>
      </a:lst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800" b="0" i="0" u="none" strike="noStrike" dirty="0" err="1" smtClean="0">
            <a:effectLst/>
            <a:cs typeface="Arial" panose="020B0604020202020204" pitchFamily="34" charset="0"/>
          </a:defRPr>
        </a:defPPr>
      </a:lstStyle>
    </a:tx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Origine.thmx</Template>
  <TotalTime>15589</TotalTime>
  <Words>2788</Words>
  <Application>Microsoft Office PowerPoint</Application>
  <PresentationFormat>Affichage à l'écran (4:3)</PresentationFormat>
  <Paragraphs>190</Paragraphs>
  <Slides>27</Slides>
  <Notes>27</Notes>
  <HiddenSlides>0</HiddenSlides>
  <MMClips>0</MMClips>
  <ScaleCrop>false</ScaleCrop>
  <HeadingPairs>
    <vt:vector size="4" baseType="variant">
      <vt:variant>
        <vt:lpstr>Thème</vt:lpstr>
      </vt:variant>
      <vt:variant>
        <vt:i4>2</vt:i4>
      </vt:variant>
      <vt:variant>
        <vt:lpstr>Titres des diapositives</vt:lpstr>
      </vt:variant>
      <vt:variant>
        <vt:i4>27</vt:i4>
      </vt:variant>
    </vt:vector>
  </HeadingPairs>
  <TitlesOfParts>
    <vt:vector size="29" baseType="lpstr">
      <vt:lpstr>Thème Office</vt:lpstr>
      <vt:lpstr>Masque V2</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BPCO professionnelles</dc:title>
  <dc:creator>Agnes CACHOT</dc:creator>
  <cp:lastModifiedBy>jcdalphin (B08073)</cp:lastModifiedBy>
  <cp:revision>979</cp:revision>
  <cp:lastPrinted>2016-11-03T15:11:16Z</cp:lastPrinted>
  <dcterms:created xsi:type="dcterms:W3CDTF">2011-07-27T15:21:32Z</dcterms:created>
  <dcterms:modified xsi:type="dcterms:W3CDTF">2017-01-25T07:27:19Z</dcterms:modified>
</cp:coreProperties>
</file>