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578B6-E630-41A6-8E02-EB53B6824386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51B1B-65EB-424C-90A5-EC2144BBF63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eli.fr/content/liste-des-substituts-nicotiniques-pris-en-charge-par-l-assurance-maladi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5576" y="548680"/>
            <a:ext cx="7848872" cy="80021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Aide à la prescription des substituts nicotiniques</a:t>
            </a:r>
          </a:p>
          <a:p>
            <a:pPr algn="ctr"/>
            <a:r>
              <a:rPr lang="fr-FR" sz="1400" b="1" dirty="0" smtClean="0"/>
              <a:t>Liste des TSN remboursable consultable ici :</a:t>
            </a:r>
          </a:p>
          <a:p>
            <a:pPr algn="ctr"/>
            <a:r>
              <a:rPr lang="fr-FR" sz="1400" b="1" dirty="0" smtClean="0">
                <a:hlinkClick r:id="rId2"/>
              </a:rPr>
              <a:t>https://www.ameli.fr/content/liste-des-substituts-nicotiniques-pris-en-charge-par-l-assurance-maladie</a:t>
            </a:r>
            <a:endParaRPr lang="fr-FR" sz="1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1412776"/>
            <a:ext cx="3816424" cy="1354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Patchs transdermiques</a:t>
            </a:r>
          </a:p>
          <a:p>
            <a:r>
              <a:rPr lang="fr-FR" sz="1600" dirty="0" smtClean="0"/>
              <a:t>Patch 10mg/16h 	</a:t>
            </a:r>
            <a:r>
              <a:rPr lang="fr-FR" sz="1600" dirty="0" smtClean="0"/>
              <a:t>Patch  7mg/24h</a:t>
            </a:r>
            <a:endParaRPr lang="fr-FR" sz="1600" dirty="0" smtClean="0"/>
          </a:p>
          <a:p>
            <a:r>
              <a:rPr lang="fr-FR" sz="1600" dirty="0" smtClean="0"/>
              <a:t>Patch 15mg/16h	</a:t>
            </a:r>
            <a:r>
              <a:rPr lang="fr-FR" sz="1600" dirty="0" smtClean="0"/>
              <a:t>Patch 14mg/24h</a:t>
            </a:r>
            <a:endParaRPr lang="fr-FR" sz="1600" dirty="0" smtClean="0"/>
          </a:p>
          <a:p>
            <a:r>
              <a:rPr lang="fr-FR" sz="1600" dirty="0" smtClean="0"/>
              <a:t>Patch 25mg/16h	</a:t>
            </a:r>
            <a:r>
              <a:rPr lang="fr-FR" sz="1600" dirty="0" smtClean="0"/>
              <a:t>Patch 21mg/24h</a:t>
            </a:r>
            <a:endParaRPr lang="fr-FR" sz="1600" dirty="0" smtClean="0"/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788024" y="1412776"/>
            <a:ext cx="3816424" cy="1354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Formes orales</a:t>
            </a:r>
          </a:p>
          <a:p>
            <a:r>
              <a:rPr lang="fr-FR" sz="1600" dirty="0" smtClean="0"/>
              <a:t>Comprimés 1, 1.5, 2 ou 2.5 mg</a:t>
            </a:r>
          </a:p>
          <a:p>
            <a:r>
              <a:rPr lang="fr-FR" sz="1600" dirty="0" smtClean="0"/>
              <a:t>Gommes 2mg ou 4mg</a:t>
            </a:r>
          </a:p>
          <a:p>
            <a:r>
              <a:rPr lang="fr-FR" sz="1600" dirty="0" err="1" smtClean="0"/>
              <a:t>Inhaleur</a:t>
            </a:r>
            <a:endParaRPr lang="fr-FR" sz="1600" dirty="0" smtClean="0"/>
          </a:p>
          <a:p>
            <a:r>
              <a:rPr lang="fr-FR" sz="1600" dirty="0" smtClean="0"/>
              <a:t>Spray buccal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755576" y="2852936"/>
          <a:ext cx="7848872" cy="270957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498421"/>
                <a:gridCol w="1427067"/>
                <a:gridCol w="1284361"/>
                <a:gridCol w="1213007"/>
                <a:gridCol w="1213007"/>
                <a:gridCol w="1213009"/>
              </a:tblGrid>
              <a:tr h="43204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Guide pour la prescription initiale en pratique</a:t>
                      </a:r>
                      <a:endParaRPr lang="fr-FR" sz="16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Combien de cigarettes fumez vous par jour ?</a:t>
                      </a:r>
                      <a:endParaRPr lang="fr-F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40">
                <a:tc gridSpan="2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0-10 </a:t>
                      </a:r>
                      <a:r>
                        <a:rPr lang="fr-FR" sz="1400" dirty="0" err="1" smtClean="0"/>
                        <a:t>cig</a:t>
                      </a:r>
                      <a:r>
                        <a:rPr lang="fr-FR" sz="1400" dirty="0" smtClean="0"/>
                        <a:t>/j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11-20 </a:t>
                      </a:r>
                      <a:r>
                        <a:rPr lang="fr-FR" sz="1400" dirty="0" err="1" smtClean="0"/>
                        <a:t>cig</a:t>
                      </a:r>
                      <a:r>
                        <a:rPr lang="fr-FR" sz="1400" dirty="0" smtClean="0"/>
                        <a:t>/j</a:t>
                      </a:r>
                      <a:endParaRPr lang="fr-F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21-30 </a:t>
                      </a:r>
                      <a:r>
                        <a:rPr lang="fr-FR" sz="1400" dirty="0" err="1" smtClean="0"/>
                        <a:t>cig</a:t>
                      </a:r>
                      <a:r>
                        <a:rPr lang="fr-FR" sz="1400" dirty="0" smtClean="0"/>
                        <a:t>/j</a:t>
                      </a:r>
                      <a:endParaRPr lang="fr-F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&gt;30 </a:t>
                      </a:r>
                      <a:r>
                        <a:rPr lang="fr-FR" sz="1400" dirty="0" err="1" smtClean="0"/>
                        <a:t>cig</a:t>
                      </a:r>
                      <a:r>
                        <a:rPr lang="fr-FR" sz="1400" dirty="0" smtClean="0"/>
                        <a:t>/j</a:t>
                      </a:r>
                      <a:endParaRPr lang="fr-FR" sz="1400" b="1" dirty="0" smtClean="0"/>
                    </a:p>
                  </a:txBody>
                  <a:tcPr anchor="ctr"/>
                </a:tc>
              </a:tr>
              <a:tr h="547261">
                <a:tc rowSpan="3">
                  <a:txBody>
                    <a:bodyPr/>
                    <a:lstStyle/>
                    <a:p>
                      <a:r>
                        <a:rPr lang="fr-FR" sz="1400" b="1" dirty="0" smtClean="0"/>
                        <a:t>Combien de temps après le réveil</a:t>
                      </a:r>
                      <a:r>
                        <a:rPr lang="fr-FR" sz="1400" b="1" baseline="0" dirty="0" smtClean="0"/>
                        <a:t> fumez vous votre première cigarette ?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Plus d’une heure</a:t>
                      </a:r>
                      <a:endParaRPr lang="fr-FR" sz="12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Formes orales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Patch</a:t>
                      </a:r>
                      <a:r>
                        <a:rPr lang="fr-FR" sz="1200" baseline="0" dirty="0" smtClean="0"/>
                        <a:t> 10mg +  formes orales</a:t>
                      </a:r>
                      <a:endParaRPr lang="fr-FR" sz="12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Patch</a:t>
                      </a:r>
                      <a:r>
                        <a:rPr lang="fr-FR" sz="1200" baseline="0" dirty="0" smtClean="0"/>
                        <a:t> 15mg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/>
                        <a:t>+  formes orales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Patch</a:t>
                      </a:r>
                      <a:r>
                        <a:rPr lang="fr-FR" sz="1200" baseline="0" dirty="0" smtClean="0"/>
                        <a:t> 25mg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/>
                        <a:t>+  formes orales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/>
                </a:tc>
              </a:tr>
              <a:tr h="547261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30 min à 1 heure</a:t>
                      </a:r>
                      <a:endParaRPr lang="fr-FR" sz="12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Patch</a:t>
                      </a:r>
                      <a:r>
                        <a:rPr lang="fr-FR" sz="1200" baseline="0" dirty="0" smtClean="0"/>
                        <a:t> 25mg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/>
                        <a:t>+  formes orales</a:t>
                      </a:r>
                      <a:endParaRPr lang="fr-FR" sz="1200" dirty="0" smtClean="0"/>
                    </a:p>
                    <a:p>
                      <a:pPr algn="ctr"/>
                      <a:endParaRPr lang="fr-FR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47261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Moins</a:t>
                      </a:r>
                      <a:r>
                        <a:rPr lang="fr-FR" sz="1200" baseline="0" dirty="0" smtClean="0"/>
                        <a:t> de 30 min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Patch</a:t>
                      </a:r>
                      <a:r>
                        <a:rPr lang="fr-FR" sz="1200" baseline="0" dirty="0" smtClean="0"/>
                        <a:t> 10mg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+  formes orales</a:t>
                      </a:r>
                      <a:endParaRPr lang="fr-FR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Patch</a:t>
                      </a:r>
                      <a:r>
                        <a:rPr lang="fr-FR" sz="1200" baseline="0" dirty="0" smtClean="0"/>
                        <a:t> 25mg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/>
                        <a:t>+  formes orales</a:t>
                      </a:r>
                      <a:endParaRPr lang="fr-F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Patch</a:t>
                      </a:r>
                      <a:r>
                        <a:rPr lang="fr-FR" sz="1200" baseline="0" dirty="0" smtClean="0"/>
                        <a:t> 25mg+ 10mg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aseline="0" dirty="0" smtClean="0"/>
                        <a:t>+  formes orales</a:t>
                      </a:r>
                      <a:endParaRPr lang="fr-FR" sz="1200" dirty="0" smtClean="0"/>
                    </a:p>
                    <a:p>
                      <a:pPr algn="ctr"/>
                      <a:endParaRPr lang="fr-F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755576" y="5661248"/>
            <a:ext cx="7920880" cy="8617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Réévaluer la prescription à 24/48h +++</a:t>
            </a:r>
          </a:p>
          <a:p>
            <a:r>
              <a:rPr lang="fr-FR" sz="1200" b="1" dirty="0" smtClean="0"/>
              <a:t>Patient confortable </a:t>
            </a:r>
            <a:r>
              <a:rPr lang="fr-FR" sz="1200" dirty="0" smtClean="0"/>
              <a:t>: pas de modification</a:t>
            </a:r>
          </a:p>
          <a:p>
            <a:r>
              <a:rPr lang="fr-FR" sz="1200" b="1" dirty="0" smtClean="0"/>
              <a:t>Symptôme de sevrage</a:t>
            </a:r>
            <a:r>
              <a:rPr lang="fr-FR" sz="1200" dirty="0" smtClean="0"/>
              <a:t>=sous dosage : réajustement de posologie augmenter le patch et/ou ajuster formes orales.</a:t>
            </a:r>
          </a:p>
          <a:p>
            <a:r>
              <a:rPr lang="fr-FR" sz="1200" b="1" dirty="0" smtClean="0"/>
              <a:t>Symptômes de sur dosage </a:t>
            </a:r>
            <a:r>
              <a:rPr lang="fr-FR" sz="1200" dirty="0" smtClean="0"/>
              <a:t>(bouche pâteuse; nausées, insomnie) : réajustement de posologie=diminuer la posologie du patch</a:t>
            </a:r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174</Words>
  <Application>Microsoft Office PowerPoint</Application>
  <PresentationFormat>Affichage à l'écran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chica</dc:creator>
  <cp:lastModifiedBy>chica</cp:lastModifiedBy>
  <cp:revision>7</cp:revision>
  <dcterms:created xsi:type="dcterms:W3CDTF">2022-12-09T10:01:05Z</dcterms:created>
  <dcterms:modified xsi:type="dcterms:W3CDTF">2022-12-09T15:18:15Z</dcterms:modified>
</cp:coreProperties>
</file>