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1" r:id="rId3"/>
    <p:sldId id="265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2DD35-B82E-47FC-BC9B-F6D71199BAF0}" v="94" dt="2024-07-31T15:16:05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9BA1-2955-4920-A634-7CE795DCDFF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B1C93-8CE6-4494-AD49-86357B6A73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28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1D8113-2083-4F6E-B5AD-EAB5A20A8DB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71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1D8113-2083-4F6E-B5AD-EAB5A20A8DB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550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1D8113-2083-4F6E-B5AD-EAB5A20A8DB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85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1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4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47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5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72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57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71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1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91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38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8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0C33F-2C84-4559-8CF5-9879673B62EB}" type="datetimeFigureOut">
              <a:rPr lang="fr-FR" smtClean="0"/>
              <a:t>31/07/2024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53F48-46FB-41E5-9B0D-CB80A4191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08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AD6C3843-027F-0AB0-A8AC-58EFC97FA8CF}"/>
              </a:ext>
            </a:extLst>
          </p:cNvPr>
          <p:cNvCxnSpPr>
            <a:cxnSpLocks/>
            <a:stCxn id="66" idx="0"/>
            <a:endCxn id="78" idx="0"/>
          </p:cNvCxnSpPr>
          <p:nvPr/>
        </p:nvCxnSpPr>
        <p:spPr>
          <a:xfrm flipH="1">
            <a:off x="5531226" y="4658086"/>
            <a:ext cx="10251" cy="1383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A16CF25C-DF0F-F37A-4C4A-7C0490EA7599}"/>
              </a:ext>
            </a:extLst>
          </p:cNvPr>
          <p:cNvCxnSpPr>
            <a:cxnSpLocks/>
          </p:cNvCxnSpPr>
          <p:nvPr/>
        </p:nvCxnSpPr>
        <p:spPr>
          <a:xfrm flipH="1" flipV="1">
            <a:off x="2433852" y="3435254"/>
            <a:ext cx="2354707" cy="53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ADC6CE99-0591-9650-6A25-C1392BC8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1751" y="269276"/>
            <a:ext cx="2340596" cy="61809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900" b="1" dirty="0">
                <a:latin typeface="+mn-lt"/>
              </a:rPr>
              <a:t>Observance prescrite par le pneumologue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D651A0E-4285-1DE6-623E-40221FAC098D}"/>
              </a:ext>
            </a:extLst>
          </p:cNvPr>
          <p:cNvSpPr txBox="1"/>
          <p:nvPr/>
        </p:nvSpPr>
        <p:spPr>
          <a:xfrm>
            <a:off x="433095" y="2540728"/>
            <a:ext cx="20580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Algorithmes spécifiques</a:t>
            </a:r>
            <a:endParaRPr lang="fr-FR" sz="1400" baseline="30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2436E7-EC88-8473-C17F-726757142BB3}"/>
              </a:ext>
            </a:extLst>
          </p:cNvPr>
          <p:cNvSpPr txBox="1"/>
          <p:nvPr/>
        </p:nvSpPr>
        <p:spPr>
          <a:xfrm>
            <a:off x="8541730" y="1444050"/>
            <a:ext cx="343191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b="1" dirty="0"/>
              <a:t>Augmentation de l’observance </a:t>
            </a:r>
            <a:endParaRPr lang="fr-FR"/>
          </a:p>
          <a:p>
            <a:pPr algn="ctr"/>
            <a:r>
              <a:rPr lang="fr-FR" b="1"/>
              <a:t>au-delà d’un seuil  </a:t>
            </a:r>
            <a:endParaRPr lang="fr-FR"/>
          </a:p>
          <a:p>
            <a:pPr algn="ctr"/>
            <a:r>
              <a:rPr lang="fr-FR" sz="1200" dirty="0"/>
              <a:t>&gt; 10-12h en niveau 1</a:t>
            </a:r>
            <a:endParaRPr lang="fr-FR" sz="1200" dirty="0">
              <a:ea typeface="Calibri"/>
              <a:cs typeface="Calibri"/>
            </a:endParaRPr>
          </a:p>
          <a:p>
            <a:pPr algn="ctr"/>
            <a:r>
              <a:rPr lang="fr-FR" sz="1200" dirty="0"/>
              <a:t>&gt; 16h en niveau 2</a:t>
            </a:r>
            <a:endParaRPr lang="fr-FR" sz="1200" dirty="0">
              <a:ea typeface="Calibri"/>
              <a:cs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B8A7DA-677C-9B77-B2A2-FE3D9870C7B4}"/>
              </a:ext>
            </a:extLst>
          </p:cNvPr>
          <p:cNvSpPr txBox="1"/>
          <p:nvPr/>
        </p:nvSpPr>
        <p:spPr>
          <a:xfrm>
            <a:off x="4790661" y="2332553"/>
            <a:ext cx="261067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Contact patient </a:t>
            </a:r>
            <a:r>
              <a:rPr lang="fr-FR" spc="-1" dirty="0"/>
              <a:t>+ questionnaire SRI / S</a:t>
            </a:r>
            <a:r>
              <a:rPr lang="fr-FR" spc="-1" baseline="30000" dirty="0"/>
              <a:t>3</a:t>
            </a:r>
            <a:r>
              <a:rPr lang="fr-FR" spc="-1" dirty="0"/>
              <a:t>VNI</a:t>
            </a:r>
            <a:endParaRPr lang="fr-FR" b="1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8EF87B-E686-AC09-E958-EE334D50ACCF}"/>
              </a:ext>
            </a:extLst>
          </p:cNvPr>
          <p:cNvSpPr txBox="1"/>
          <p:nvPr/>
        </p:nvSpPr>
        <p:spPr>
          <a:xfrm>
            <a:off x="9263303" y="3114771"/>
            <a:ext cx="1988765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Contact patient </a:t>
            </a:r>
          </a:p>
          <a:p>
            <a:pPr algn="ctr"/>
            <a:r>
              <a:rPr lang="fr-FR" b="1" dirty="0" smtClean="0"/>
              <a:t>ET Appel </a:t>
            </a:r>
            <a:r>
              <a:rPr lang="fr-FR" b="1" dirty="0"/>
              <a:t>médical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7EAA502-ABDA-B58C-699D-4CA6C873E16D}"/>
              </a:ext>
            </a:extLst>
          </p:cNvPr>
          <p:cNvSpPr txBox="1"/>
          <p:nvPr/>
        </p:nvSpPr>
        <p:spPr>
          <a:xfrm>
            <a:off x="4790661" y="3191104"/>
            <a:ext cx="2656684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Contexte particulier         (infection, plaie, canicule </a:t>
            </a:r>
            <a:r>
              <a:rPr lang="fr-FR" sz="1400" dirty="0" err="1"/>
              <a:t>etc</a:t>
            </a:r>
            <a:r>
              <a:rPr lang="fr-FR" sz="1400" dirty="0"/>
              <a:t>)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8541729" y="3803842"/>
            <a:ext cx="343191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Si </a:t>
            </a:r>
            <a:r>
              <a:rPr lang="fr-FR" sz="1200" dirty="0" smtClean="0"/>
              <a:t>observance &gt; </a:t>
            </a:r>
            <a:r>
              <a:rPr lang="fr-FR" sz="1200" dirty="0"/>
              <a:t>12 ou </a:t>
            </a:r>
            <a:r>
              <a:rPr lang="fr-FR" sz="1200" dirty="0" smtClean="0"/>
              <a:t>16h/j :  Programmer une </a:t>
            </a:r>
            <a:r>
              <a:rPr lang="fr-FR" sz="1200" dirty="0"/>
              <a:t>visite pour </a:t>
            </a:r>
            <a:r>
              <a:rPr lang="fr-FR" sz="1200" dirty="0" smtClean="0"/>
              <a:t>adaptation du matériel </a:t>
            </a:r>
            <a:r>
              <a:rPr lang="fr-FR" sz="1200" dirty="0"/>
              <a:t>(</a:t>
            </a:r>
            <a:r>
              <a:rPr lang="fr-FR" sz="1200" dirty="0" smtClean="0"/>
              <a:t>respirateur </a:t>
            </a:r>
            <a:r>
              <a:rPr lang="fr-FR" sz="1200" dirty="0"/>
              <a:t>niveau 2 ou </a:t>
            </a:r>
            <a:r>
              <a:rPr lang="fr-FR" sz="1200" dirty="0" smtClean="0"/>
              <a:t>3 notamment)</a:t>
            </a:r>
            <a:endParaRPr lang="fr-FR" sz="1200" dirty="0"/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B90021D5-268C-D8A8-1ABA-13CA7C7E14F6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10257686" y="2459713"/>
            <a:ext cx="0" cy="6550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924379" y="3180609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 rot="16200000">
            <a:off x="-2058714" y="3574755"/>
            <a:ext cx="3458268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Personnel* gérant les alertes 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(*médecin, IPA, prestataire)</a:t>
            </a:r>
            <a:r>
              <a:rPr lang="fr-FR" dirty="0">
                <a:solidFill>
                  <a:schemeClr val="bg1"/>
                </a:solidFill>
                <a:latin typeface="Arial" panose="020B0604020202020204" pitchFamily="34" charset="0"/>
              </a:rPr>
              <a:t>​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 rot="16200000">
            <a:off x="-1367525" y="724630"/>
            <a:ext cx="2114105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Dispositif de télésurveillance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9085688" y="344072"/>
            <a:ext cx="8741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Fenêtre fixe de 7 jours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6B2436E7-EC88-8473-C17F-726757142BB3}"/>
              </a:ext>
            </a:extLst>
          </p:cNvPr>
          <p:cNvSpPr txBox="1"/>
          <p:nvPr/>
        </p:nvSpPr>
        <p:spPr>
          <a:xfrm>
            <a:off x="4790661" y="1420640"/>
            <a:ext cx="2610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Diminution de 4h ou plus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BAB8A7DA-677C-9B77-B2A2-FE3D9870C7B4}"/>
              </a:ext>
            </a:extLst>
          </p:cNvPr>
          <p:cNvSpPr txBox="1"/>
          <p:nvPr/>
        </p:nvSpPr>
        <p:spPr>
          <a:xfrm>
            <a:off x="4790661" y="1857956"/>
            <a:ext cx="2610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Vérifier fuites - IAH</a:t>
            </a:r>
          </a:p>
        </p:txBody>
      </p: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482B68BB-12B3-BE0B-DC82-6FDC72BF88DF}"/>
              </a:ext>
            </a:extLst>
          </p:cNvPr>
          <p:cNvCxnSpPr>
            <a:cxnSpLocks/>
          </p:cNvCxnSpPr>
          <p:nvPr/>
        </p:nvCxnSpPr>
        <p:spPr>
          <a:xfrm flipH="1">
            <a:off x="2518483" y="2035917"/>
            <a:ext cx="2272178" cy="6637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>
            <a:extLst>
              <a:ext uri="{FF2B5EF4-FFF2-40B4-BE49-F238E27FC236}">
                <a16:creationId xmlns:a16="http://schemas.microsoft.com/office/drawing/2014/main" id="{844272D1-11A9-2955-F9ED-8B16546B672D}"/>
              </a:ext>
            </a:extLst>
          </p:cNvPr>
          <p:cNvSpPr txBox="1"/>
          <p:nvPr/>
        </p:nvSpPr>
        <p:spPr>
          <a:xfrm>
            <a:off x="7334290" y="4658086"/>
            <a:ext cx="1797098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Dégradation  respiratoire avec signes d’hypoventilation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3872265" y="4658086"/>
            <a:ext cx="3338423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Patient stable sans signes d’hypoventilation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1E8EF87B-E686-AC09-E958-EE334D50ACCF}"/>
              </a:ext>
            </a:extLst>
          </p:cNvPr>
          <p:cNvSpPr txBox="1"/>
          <p:nvPr/>
        </p:nvSpPr>
        <p:spPr>
          <a:xfrm>
            <a:off x="7704312" y="5517482"/>
            <a:ext cx="995961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Appel médical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3872265" y="5033951"/>
            <a:ext cx="3338423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Motivation à poursuivre VNI</a:t>
            </a:r>
          </a:p>
          <a:p>
            <a:pPr algn="ctr"/>
            <a:r>
              <a:rPr lang="fr-FR" sz="1200" dirty="0"/>
              <a:t>Accompagnement thérapeutique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3872265" y="5587290"/>
            <a:ext cx="3338423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Réévaluation observance à 1 mois</a:t>
            </a:r>
          </a:p>
        </p:txBody>
      </p: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36681AE3-2312-A9AE-F948-83D162B23963}"/>
              </a:ext>
            </a:extLst>
          </p:cNvPr>
          <p:cNvCxnSpPr>
            <a:cxnSpLocks/>
            <a:stCxn id="2" idx="2"/>
            <a:endCxn id="59" idx="0"/>
          </p:cNvCxnSpPr>
          <p:nvPr/>
        </p:nvCxnSpPr>
        <p:spPr>
          <a:xfrm flipH="1">
            <a:off x="6096000" y="887374"/>
            <a:ext cx="1686049" cy="53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36681AE3-2312-A9AE-F948-83D162B23963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7782049" y="887374"/>
            <a:ext cx="2475637" cy="556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3862014" y="6041901"/>
            <a:ext cx="333842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En cas de persistance programmer évaluation médicale avec PTcCO2, gazométrie, pour rediscuter l’adaptation ou l’arrêt du traitement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766B4A6A-EB45-B891-A2C7-3C72162DB24B}"/>
              </a:ext>
            </a:extLst>
          </p:cNvPr>
          <p:cNvCxnSpPr>
            <a:cxnSpLocks/>
            <a:stCxn id="41" idx="2"/>
            <a:endCxn id="66" idx="0"/>
          </p:cNvCxnSpPr>
          <p:nvPr/>
        </p:nvCxnSpPr>
        <p:spPr>
          <a:xfrm flipH="1">
            <a:off x="5541477" y="4197572"/>
            <a:ext cx="577526" cy="460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76A48793-C91F-B196-D9E6-3E3FDF9293C1}"/>
              </a:ext>
            </a:extLst>
          </p:cNvPr>
          <p:cNvCxnSpPr>
            <a:cxnSpLocks/>
            <a:stCxn id="41" idx="2"/>
            <a:endCxn id="65" idx="0"/>
          </p:cNvCxnSpPr>
          <p:nvPr/>
        </p:nvCxnSpPr>
        <p:spPr>
          <a:xfrm>
            <a:off x="6119003" y="4197572"/>
            <a:ext cx="2113836" cy="460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81546CB1-090A-BA10-B251-1A5BAB83097F}"/>
              </a:ext>
            </a:extLst>
          </p:cNvPr>
          <p:cNvSpPr txBox="1"/>
          <p:nvPr/>
        </p:nvSpPr>
        <p:spPr>
          <a:xfrm>
            <a:off x="5414969" y="3920573"/>
            <a:ext cx="140806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NON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12EE134A-7E04-8CE0-5680-D2EBB6F062A4}"/>
              </a:ext>
            </a:extLst>
          </p:cNvPr>
          <p:cNvSpPr txBox="1"/>
          <p:nvPr/>
        </p:nvSpPr>
        <p:spPr>
          <a:xfrm>
            <a:off x="2917577" y="3290500"/>
            <a:ext cx="1408068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OUI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A483A24-FDD1-8648-3207-999D8ABFAA03}"/>
              </a:ext>
            </a:extLst>
          </p:cNvPr>
          <p:cNvSpPr txBox="1"/>
          <p:nvPr/>
        </p:nvSpPr>
        <p:spPr>
          <a:xfrm>
            <a:off x="1025784" y="3191104"/>
            <a:ext cx="1408068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« Bon sens »</a:t>
            </a:r>
          </a:p>
          <a:p>
            <a:pPr algn="ctr"/>
            <a:r>
              <a:rPr lang="fr-FR" sz="1200" dirty="0"/>
              <a:t>± appel médical</a:t>
            </a:r>
          </a:p>
        </p:txBody>
      </p: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8E816C05-C834-6B88-2655-D157D48242A5}"/>
              </a:ext>
            </a:extLst>
          </p:cNvPr>
          <p:cNvCxnSpPr>
            <a:cxnSpLocks/>
            <a:endCxn id="41" idx="0"/>
          </p:cNvCxnSpPr>
          <p:nvPr/>
        </p:nvCxnSpPr>
        <p:spPr>
          <a:xfrm>
            <a:off x="6119003" y="3723749"/>
            <a:ext cx="0" cy="1968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F40A5171-294B-4B2C-6D96-0DB257AF0181}"/>
              </a:ext>
            </a:extLst>
          </p:cNvPr>
          <p:cNvCxnSpPr>
            <a:cxnSpLocks/>
          </p:cNvCxnSpPr>
          <p:nvPr/>
        </p:nvCxnSpPr>
        <p:spPr>
          <a:xfrm>
            <a:off x="8205531" y="5304417"/>
            <a:ext cx="0" cy="1968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60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C6CE99-0591-9650-6A25-C1392BC8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0009" y="25802"/>
            <a:ext cx="6558026" cy="88045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900" b="1" dirty="0">
                <a:latin typeface="+mn-lt"/>
              </a:rPr>
              <a:t>Fuites supérieures au seuil signalé par le constructeur de la VNI ou supérieures au seuil déterminé par le médecin </a:t>
            </a:r>
            <a:br>
              <a:rPr lang="fr-FR" sz="1900" b="1" dirty="0">
                <a:latin typeface="+mn-lt"/>
              </a:rPr>
            </a:br>
            <a:r>
              <a:rPr lang="fr-FR" sz="1900" b="1" dirty="0">
                <a:latin typeface="+mn-lt"/>
              </a:rPr>
              <a:t>ou augmentation des fuites chez un patient qui n’en avait pas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AB8017F-4298-A7A3-5439-030FF51A460E}"/>
              </a:ext>
            </a:extLst>
          </p:cNvPr>
          <p:cNvSpPr txBox="1"/>
          <p:nvPr/>
        </p:nvSpPr>
        <p:spPr>
          <a:xfrm>
            <a:off x="2866282" y="1169818"/>
            <a:ext cx="2610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Fuites intermittentes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D651A0E-4285-1DE6-623E-40221FAC098D}"/>
              </a:ext>
            </a:extLst>
          </p:cNvPr>
          <p:cNvSpPr txBox="1"/>
          <p:nvPr/>
        </p:nvSpPr>
        <p:spPr>
          <a:xfrm>
            <a:off x="1012929" y="1789048"/>
            <a:ext cx="631738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Aspect des fuites (si données détaillées disponibles)</a:t>
            </a:r>
          </a:p>
          <a:p>
            <a:r>
              <a:rPr lang="fr-FR" sz="1400" dirty="0"/>
              <a:t>Fuites médianes ou moyennes normales </a:t>
            </a:r>
            <a:r>
              <a:rPr lang="fr-FR" sz="1400" i="1" dirty="0"/>
              <a:t>vs</a:t>
            </a:r>
            <a:r>
              <a:rPr lang="fr-FR" sz="1400" dirty="0"/>
              <a:t> fuites au 90 ou 95</a:t>
            </a:r>
            <a:r>
              <a:rPr lang="fr-FR" sz="1400" baseline="30000" dirty="0"/>
              <a:t>ème</a:t>
            </a:r>
            <a:r>
              <a:rPr lang="fr-FR" sz="1400" dirty="0"/>
              <a:t> percentile élevées</a:t>
            </a:r>
            <a:r>
              <a:rPr lang="el-GR" sz="1400" baseline="30000" dirty="0"/>
              <a:t>α</a:t>
            </a:r>
            <a:endParaRPr lang="fr-FR" sz="1400" baseline="30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2436E7-EC88-8473-C17F-726757142BB3}"/>
              </a:ext>
            </a:extLst>
          </p:cNvPr>
          <p:cNvSpPr txBox="1"/>
          <p:nvPr/>
        </p:nvSpPr>
        <p:spPr>
          <a:xfrm>
            <a:off x="8784203" y="1160626"/>
            <a:ext cx="2610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Fuites continues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72B07F7-3862-5EEC-AF75-48437AEE1C4B}"/>
              </a:ext>
            </a:extLst>
          </p:cNvPr>
          <p:cNvSpPr txBox="1"/>
          <p:nvPr/>
        </p:nvSpPr>
        <p:spPr>
          <a:xfrm>
            <a:off x="8016980" y="1789048"/>
            <a:ext cx="414512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Aspect des fuites (si données détaillées disponibles)</a:t>
            </a:r>
          </a:p>
          <a:p>
            <a:r>
              <a:rPr lang="fr-FR" sz="1400" dirty="0"/>
              <a:t>Fuites médianes </a:t>
            </a:r>
            <a:r>
              <a:rPr lang="fr-FR" sz="1400" i="1" dirty="0"/>
              <a:t>et</a:t>
            </a:r>
            <a:r>
              <a:rPr lang="fr-FR" sz="1400" dirty="0"/>
              <a:t> fuites au 95</a:t>
            </a:r>
            <a:r>
              <a:rPr lang="fr-FR" sz="1400" baseline="30000" dirty="0"/>
              <a:t>ème</a:t>
            </a:r>
            <a:r>
              <a:rPr lang="fr-FR" sz="1400" dirty="0"/>
              <a:t> percentile élevées</a:t>
            </a:r>
            <a:r>
              <a:rPr lang="el-GR" sz="1400" baseline="30000" dirty="0"/>
              <a:t> α</a:t>
            </a:r>
            <a:endParaRPr lang="fr-FR" sz="1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B8A7DA-677C-9B77-B2A2-FE3D9870C7B4}"/>
              </a:ext>
            </a:extLst>
          </p:cNvPr>
          <p:cNvSpPr txBox="1"/>
          <p:nvPr/>
        </p:nvSpPr>
        <p:spPr>
          <a:xfrm>
            <a:off x="2903226" y="2586591"/>
            <a:ext cx="2610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Contact patient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8EF87B-E686-AC09-E958-EE334D50ACCF}"/>
              </a:ext>
            </a:extLst>
          </p:cNvPr>
          <p:cNvSpPr txBox="1"/>
          <p:nvPr/>
        </p:nvSpPr>
        <p:spPr>
          <a:xfrm>
            <a:off x="8843869" y="2587923"/>
            <a:ext cx="2610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Contact patient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7EAA502-ABDA-B58C-699D-4CA6C873E16D}"/>
              </a:ext>
            </a:extLst>
          </p:cNvPr>
          <p:cNvSpPr txBox="1"/>
          <p:nvPr/>
        </p:nvSpPr>
        <p:spPr>
          <a:xfrm>
            <a:off x="73893" y="3302331"/>
            <a:ext cx="265668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Suspicion fuites positionnelles</a:t>
            </a:r>
          </a:p>
          <a:p>
            <a:pPr algn="ctr"/>
            <a:r>
              <a:rPr lang="fr-FR" sz="1400" b="1" dirty="0"/>
              <a:t>(interrogatoire)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A9C6A65-D7A9-16AD-6845-0810821AB440}"/>
              </a:ext>
            </a:extLst>
          </p:cNvPr>
          <p:cNvSpPr txBox="1"/>
          <p:nvPr/>
        </p:nvSpPr>
        <p:spPr>
          <a:xfrm>
            <a:off x="2819507" y="3302331"/>
            <a:ext cx="277492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1400" b="1" dirty="0"/>
              <a:t>Suspicion ouverture buccale (bouche sèche le matin)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44272D1-11A9-2955-F9ED-8B16546B672D}"/>
              </a:ext>
            </a:extLst>
          </p:cNvPr>
          <p:cNvSpPr txBox="1"/>
          <p:nvPr/>
        </p:nvSpPr>
        <p:spPr>
          <a:xfrm>
            <a:off x="2819505" y="3848916"/>
            <a:ext cx="2774921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Ajouter une mentonnière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EF37262-5E51-F799-394D-8A5763259A12}"/>
              </a:ext>
            </a:extLst>
          </p:cNvPr>
          <p:cNvSpPr txBox="1"/>
          <p:nvPr/>
        </p:nvSpPr>
        <p:spPr>
          <a:xfrm>
            <a:off x="2819504" y="4171653"/>
            <a:ext cx="277492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Passer à une interface bucco-nasale ou bucco-narinaire </a:t>
            </a:r>
            <a:r>
              <a:rPr lang="fr-FR" sz="1200" b="1" dirty="0"/>
              <a:t>après avis médical</a:t>
            </a:r>
            <a:r>
              <a:rPr lang="el-GR" sz="1200" baseline="30000" dirty="0"/>
              <a:t>β</a:t>
            </a:r>
            <a:endParaRPr lang="fr-FR" sz="1200" baseline="300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5E784FB-29C5-AE65-79D4-F13BFCAEF87B}"/>
              </a:ext>
            </a:extLst>
          </p:cNvPr>
          <p:cNvSpPr txBox="1"/>
          <p:nvPr/>
        </p:nvSpPr>
        <p:spPr>
          <a:xfrm>
            <a:off x="2819504" y="5304336"/>
            <a:ext cx="2774921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200" dirty="0"/>
              <a:t>Ajouter humidificateur / circuit chauffant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CD58532-FAD5-05F1-A866-9C3A49081CB5}"/>
              </a:ext>
            </a:extLst>
          </p:cNvPr>
          <p:cNvSpPr txBox="1"/>
          <p:nvPr/>
        </p:nvSpPr>
        <p:spPr>
          <a:xfrm>
            <a:off x="73892" y="3848112"/>
            <a:ext cx="265668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Passer à une interface</a:t>
            </a:r>
            <a:r>
              <a:rPr lang="el-GR" sz="1200" baseline="30000" dirty="0"/>
              <a:t>β</a:t>
            </a:r>
            <a:r>
              <a:rPr lang="fr-FR" sz="1200" dirty="0"/>
              <a:t> plus stable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E309B2C-C4C5-8ED9-B3E5-2C18CCE489F9}"/>
              </a:ext>
            </a:extLst>
          </p:cNvPr>
          <p:cNvSpPr txBox="1"/>
          <p:nvPr/>
        </p:nvSpPr>
        <p:spPr>
          <a:xfrm>
            <a:off x="73889" y="4561368"/>
            <a:ext cx="265668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Proposer un oreiller à trou</a:t>
            </a:r>
            <a:r>
              <a:rPr lang="el-GR" sz="1200" baseline="30000" dirty="0"/>
              <a:t>γ</a:t>
            </a:r>
            <a:r>
              <a:rPr lang="fr-FR" sz="1200" dirty="0"/>
              <a:t> </a:t>
            </a:r>
            <a:r>
              <a:rPr lang="fr-FR" sz="1200" b="1" dirty="0"/>
              <a:t>après avis médical</a:t>
            </a:r>
            <a:endParaRPr lang="fr-FR" sz="12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F884F1C-E6AC-C12E-ECEE-4BF60AC955C8}"/>
              </a:ext>
            </a:extLst>
          </p:cNvPr>
          <p:cNvSpPr txBox="1"/>
          <p:nvPr/>
        </p:nvSpPr>
        <p:spPr>
          <a:xfrm>
            <a:off x="73889" y="4206728"/>
            <a:ext cx="265668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Resserrer le harnais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12D96A9-55D5-3A84-0ADC-793F70E77EDF}"/>
              </a:ext>
            </a:extLst>
          </p:cNvPr>
          <p:cNvSpPr txBox="1"/>
          <p:nvPr/>
        </p:nvSpPr>
        <p:spPr>
          <a:xfrm>
            <a:off x="5685586" y="3309002"/>
            <a:ext cx="277492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1400" b="1" dirty="0"/>
              <a:t>Suspicion 2</a:t>
            </a:r>
            <a:r>
              <a:rPr lang="fr-FR" sz="1400" b="1" baseline="30000" dirty="0"/>
              <a:t>ndaire</a:t>
            </a:r>
            <a:r>
              <a:rPr lang="fr-FR" sz="1400" b="1" dirty="0"/>
              <a:t> à des évènements respiratoires sous VNI (IAH &gt;10/h)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36B0F5F-5251-8E77-A009-43E5523FF5DF}"/>
              </a:ext>
            </a:extLst>
          </p:cNvPr>
          <p:cNvSpPr txBox="1"/>
          <p:nvPr/>
        </p:nvSpPr>
        <p:spPr>
          <a:xfrm>
            <a:off x="5685585" y="3851913"/>
            <a:ext cx="2774921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Algorithme IAH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22AF2E1E-7CDC-B7F4-E5A3-03FF57384B8E}"/>
              </a:ext>
            </a:extLst>
          </p:cNvPr>
          <p:cNvCxnSpPr>
            <a:cxnSpLocks/>
          </p:cNvCxnSpPr>
          <p:nvPr/>
        </p:nvCxnSpPr>
        <p:spPr>
          <a:xfrm>
            <a:off x="4171620" y="1539150"/>
            <a:ext cx="0" cy="2551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B19DCA3-90A6-F76F-690A-AEA72AB99110}"/>
              </a:ext>
            </a:extLst>
          </p:cNvPr>
          <p:cNvCxnSpPr>
            <a:cxnSpLocks/>
          </p:cNvCxnSpPr>
          <p:nvPr/>
        </p:nvCxnSpPr>
        <p:spPr>
          <a:xfrm>
            <a:off x="4171620" y="2311489"/>
            <a:ext cx="0" cy="2551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36681AE3-2312-A9AE-F948-83D162B23963}"/>
              </a:ext>
            </a:extLst>
          </p:cNvPr>
          <p:cNvCxnSpPr>
            <a:cxnSpLocks/>
          </p:cNvCxnSpPr>
          <p:nvPr/>
        </p:nvCxnSpPr>
        <p:spPr>
          <a:xfrm flipH="1">
            <a:off x="4196384" y="2972369"/>
            <a:ext cx="6890" cy="3299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4D9E27D2-7D06-6FFA-13AE-9C33B1A5886C}"/>
              </a:ext>
            </a:extLst>
          </p:cNvPr>
          <p:cNvCxnSpPr>
            <a:cxnSpLocks/>
          </p:cNvCxnSpPr>
          <p:nvPr/>
        </p:nvCxnSpPr>
        <p:spPr>
          <a:xfrm>
            <a:off x="4202987" y="2965648"/>
            <a:ext cx="2864465" cy="2569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482B68BB-12B3-BE0B-DC82-6FDC72BF88DF}"/>
              </a:ext>
            </a:extLst>
          </p:cNvPr>
          <p:cNvCxnSpPr>
            <a:cxnSpLocks/>
          </p:cNvCxnSpPr>
          <p:nvPr/>
        </p:nvCxnSpPr>
        <p:spPr>
          <a:xfrm flipH="1">
            <a:off x="1368674" y="2965648"/>
            <a:ext cx="2818152" cy="2576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èche : bas 39">
            <a:extLst>
              <a:ext uri="{FF2B5EF4-FFF2-40B4-BE49-F238E27FC236}">
                <a16:creationId xmlns:a16="http://schemas.microsoft.com/office/drawing/2014/main" id="{3D550E0E-9923-4309-E78B-382679675BDA}"/>
              </a:ext>
            </a:extLst>
          </p:cNvPr>
          <p:cNvSpPr/>
          <p:nvPr/>
        </p:nvSpPr>
        <p:spPr>
          <a:xfrm>
            <a:off x="4089395" y="910120"/>
            <a:ext cx="223782" cy="2534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lèche : bas 40">
            <a:extLst>
              <a:ext uri="{FF2B5EF4-FFF2-40B4-BE49-F238E27FC236}">
                <a16:creationId xmlns:a16="http://schemas.microsoft.com/office/drawing/2014/main" id="{4E174244-000F-A8B9-0FAB-CD1BAA35CAB6}"/>
              </a:ext>
            </a:extLst>
          </p:cNvPr>
          <p:cNvSpPr/>
          <p:nvPr/>
        </p:nvSpPr>
        <p:spPr>
          <a:xfrm>
            <a:off x="9966340" y="907303"/>
            <a:ext cx="223782" cy="2534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D874B82-5777-86C1-B828-5CBC73305C68}"/>
              </a:ext>
            </a:extLst>
          </p:cNvPr>
          <p:cNvSpPr txBox="1"/>
          <p:nvPr/>
        </p:nvSpPr>
        <p:spPr>
          <a:xfrm>
            <a:off x="73890" y="6076404"/>
            <a:ext cx="12088214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1100" baseline="30000" dirty="0"/>
              <a:t>α</a:t>
            </a:r>
            <a:r>
              <a:rPr lang="fr-FR" sz="1100" dirty="0"/>
              <a:t> Les experts du GAVO2 proposent de paramétrer la même alerte sur les fuites médianes </a:t>
            </a:r>
            <a:r>
              <a:rPr lang="fr-FR" sz="1100" i="1" dirty="0"/>
              <a:t>et</a:t>
            </a:r>
            <a:r>
              <a:rPr lang="fr-FR" sz="1100" dirty="0"/>
              <a:t> les fuites au 95</a:t>
            </a:r>
            <a:r>
              <a:rPr lang="fr-FR" sz="1100" baseline="30000" dirty="0"/>
              <a:t>ème</a:t>
            </a:r>
            <a:r>
              <a:rPr lang="fr-FR" sz="1100" dirty="0"/>
              <a:t> percentile.</a:t>
            </a:r>
          </a:p>
          <a:p>
            <a:r>
              <a:rPr lang="el-GR" sz="1100" baseline="30000" dirty="0"/>
              <a:t>β </a:t>
            </a:r>
            <a:r>
              <a:rPr lang="fr-FR" sz="1100" dirty="0"/>
              <a:t>Les experts du GAVO2 considèrent qu’un</a:t>
            </a:r>
            <a:r>
              <a:rPr lang="fr-FR" sz="1100" b="1" dirty="0"/>
              <a:t> avis médical est indispensable avant de changer de catégorie d’interface</a:t>
            </a:r>
            <a:r>
              <a:rPr lang="fr-FR" sz="1100" dirty="0"/>
              <a:t> (masque nasal/narinaire                               masque bucco-nasal/bucco-narinaire)</a:t>
            </a:r>
            <a:endParaRPr lang="fr-FR" sz="1100" dirty="0">
              <a:cs typeface="Calibri"/>
            </a:endParaRPr>
          </a:p>
          <a:p>
            <a:r>
              <a:rPr lang="el-GR" sz="1100" baseline="30000" dirty="0"/>
              <a:t>γ</a:t>
            </a:r>
            <a:r>
              <a:rPr lang="fr-FR" sz="1100" dirty="0"/>
              <a:t> L’oreiller à trou est à la charge du patient (approximativement 50 €). </a:t>
            </a:r>
          </a:p>
          <a:p>
            <a:r>
              <a:rPr lang="fr-FR" sz="1100" dirty="0"/>
              <a:t>                                          </a:t>
            </a:r>
            <a:r>
              <a:rPr lang="fr-FR" sz="1100" baseline="30000" dirty="0"/>
              <a:t>∆</a:t>
            </a:r>
            <a:r>
              <a:rPr lang="el-GR" sz="1100" baseline="30000" dirty="0"/>
              <a:t> </a:t>
            </a:r>
            <a:r>
              <a:rPr lang="fr-FR" sz="1100" dirty="0"/>
              <a:t>On peut s’aider du score NOSE Score &gt;50.</a:t>
            </a:r>
            <a:endParaRPr lang="fr-FR"/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0C190992-0ABE-D746-A2A3-1551A327ED58}"/>
              </a:ext>
            </a:extLst>
          </p:cNvPr>
          <p:cNvCxnSpPr>
            <a:cxnSpLocks/>
          </p:cNvCxnSpPr>
          <p:nvPr/>
        </p:nvCxnSpPr>
        <p:spPr>
          <a:xfrm>
            <a:off x="8273782" y="6459112"/>
            <a:ext cx="31403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8546844" y="3309921"/>
            <a:ext cx="328655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Vérifier le circuit (tuyau, humidificateur, masque)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8F3EB596-51FE-CB0C-FCC0-5A1556C3504D}"/>
              </a:ext>
            </a:extLst>
          </p:cNvPr>
          <p:cNvSpPr txBox="1"/>
          <p:nvPr/>
        </p:nvSpPr>
        <p:spPr>
          <a:xfrm>
            <a:off x="8546264" y="4573465"/>
            <a:ext cx="328655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/>
              <a:t>Avis médical </a:t>
            </a:r>
            <a:r>
              <a:rPr lang="fr-FR" sz="1200" dirty="0"/>
              <a:t>en cas d’échec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2C9534F1-4906-D3AF-54B2-F8D2DD492F50}"/>
              </a:ext>
            </a:extLst>
          </p:cNvPr>
          <p:cNvSpPr txBox="1"/>
          <p:nvPr/>
        </p:nvSpPr>
        <p:spPr>
          <a:xfrm>
            <a:off x="8546553" y="3657572"/>
            <a:ext cx="328713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Essai du masque allongé à pression thérapeutique</a:t>
            </a:r>
          </a:p>
          <a:p>
            <a:r>
              <a:rPr lang="fr-FR" sz="1200" dirty="0"/>
              <a:t>- Ajuster la taille du masque, le serrage du harnais</a:t>
            </a:r>
          </a:p>
          <a:p>
            <a:r>
              <a:rPr lang="fr-FR" sz="1200" dirty="0"/>
              <a:t>- Proposer une interface de la même catégorie (ajout d’un appui frontal)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B90021D5-268C-D8A8-1ABA-13CA7C7E14F6}"/>
              </a:ext>
            </a:extLst>
          </p:cNvPr>
          <p:cNvCxnSpPr>
            <a:cxnSpLocks/>
          </p:cNvCxnSpPr>
          <p:nvPr/>
        </p:nvCxnSpPr>
        <p:spPr>
          <a:xfrm>
            <a:off x="10190122" y="2317875"/>
            <a:ext cx="0" cy="2551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5D596653-C28A-57C8-9AD4-D8F920025F7E}"/>
              </a:ext>
            </a:extLst>
          </p:cNvPr>
          <p:cNvCxnSpPr>
            <a:cxnSpLocks/>
          </p:cNvCxnSpPr>
          <p:nvPr/>
        </p:nvCxnSpPr>
        <p:spPr>
          <a:xfrm>
            <a:off x="10149262" y="1533895"/>
            <a:ext cx="0" cy="2551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59E54C0F-B9DE-D4B3-4DA1-19F33455424B}"/>
              </a:ext>
            </a:extLst>
          </p:cNvPr>
          <p:cNvCxnSpPr>
            <a:cxnSpLocks/>
          </p:cNvCxnSpPr>
          <p:nvPr/>
        </p:nvCxnSpPr>
        <p:spPr>
          <a:xfrm flipH="1">
            <a:off x="10190122" y="2939785"/>
            <a:ext cx="596" cy="3670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>
            <a:extLst>
              <a:ext uri="{FF2B5EF4-FFF2-40B4-BE49-F238E27FC236}">
                <a16:creationId xmlns:a16="http://schemas.microsoft.com/office/drawing/2014/main" id="{9DD42BEF-E408-924C-B7BD-FFCE5571121A}"/>
              </a:ext>
            </a:extLst>
          </p:cNvPr>
          <p:cNvSpPr txBox="1"/>
          <p:nvPr/>
        </p:nvSpPr>
        <p:spPr>
          <a:xfrm>
            <a:off x="2819506" y="5583192"/>
            <a:ext cx="277492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Discuter </a:t>
            </a:r>
            <a:r>
              <a:rPr lang="fr-FR" sz="1200" dirty="0" err="1"/>
              <a:t>anti-histaminiques</a:t>
            </a:r>
            <a:r>
              <a:rPr lang="fr-FR" sz="1200" dirty="0"/>
              <a:t> oraux, corticoïdes nasaux, avis ORL</a:t>
            </a:r>
            <a:endParaRPr lang="fr-FR" sz="1200" b="1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9D042C07-C461-7512-C4ED-230E6B6161FF}"/>
              </a:ext>
            </a:extLst>
          </p:cNvPr>
          <p:cNvSpPr txBox="1"/>
          <p:nvPr/>
        </p:nvSpPr>
        <p:spPr>
          <a:xfrm>
            <a:off x="21024" y="8836"/>
            <a:ext cx="3755333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800" u="sng" dirty="0"/>
              <a:t>Fuites définies comme excessives par le constructeur :</a:t>
            </a:r>
          </a:p>
          <a:p>
            <a:r>
              <a:rPr lang="fr-FR" sz="800" dirty="0"/>
              <a:t>- fuites importantes &gt; 1h (Philips)</a:t>
            </a:r>
          </a:p>
          <a:p>
            <a:r>
              <a:rPr lang="fr-FR" sz="800" dirty="0"/>
              <a:t>- fuites non intentionnelles au 95</a:t>
            </a:r>
            <a:r>
              <a:rPr lang="fr-FR" sz="800" baseline="30000" dirty="0"/>
              <a:t>ème</a:t>
            </a:r>
            <a:r>
              <a:rPr lang="fr-FR" sz="800" dirty="0"/>
              <a:t> percentile &gt; 24l/min (</a:t>
            </a:r>
            <a:r>
              <a:rPr lang="fr-FR" sz="800" dirty="0" err="1"/>
              <a:t>Resmed</a:t>
            </a:r>
            <a:r>
              <a:rPr lang="fr-FR" sz="800" dirty="0"/>
              <a:t>)</a:t>
            </a:r>
          </a:p>
          <a:p>
            <a:r>
              <a:rPr lang="fr-FR" sz="800" dirty="0"/>
              <a:t>- fuites non intentionnelles médianes &gt; 20l/min, au 95</a:t>
            </a:r>
            <a:r>
              <a:rPr lang="fr-FR" sz="800" baseline="30000" dirty="0"/>
              <a:t>ème</a:t>
            </a:r>
            <a:r>
              <a:rPr lang="fr-FR" sz="800" dirty="0"/>
              <a:t> percentile &gt; 60l/min, fuites élevées &gt; 15% (</a:t>
            </a:r>
            <a:r>
              <a:rPr lang="fr-FR" sz="800" dirty="0" err="1"/>
              <a:t>Löewenstein</a:t>
            </a:r>
            <a:r>
              <a:rPr lang="fr-FR" sz="800" dirty="0"/>
              <a:t>)</a:t>
            </a:r>
          </a:p>
          <a:p>
            <a:r>
              <a:rPr lang="fr-FR" sz="800" b="1" dirty="0"/>
              <a:t>Il n’y a pas de rationnel scientifique solide pour déterminer le seuil de fuites non intentionnelles qui nuirait à l’efficacité de la ventilation.</a:t>
            </a:r>
          </a:p>
          <a:p>
            <a:r>
              <a:rPr lang="fr-FR" sz="800" b="1" dirty="0"/>
              <a:t>Il est possible que ce seuil varie selon le mode ventilatoire (ST versus automatique).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BAB8A7DA-677C-9B77-B2A2-FE3D9870C7B4}"/>
              </a:ext>
            </a:extLst>
          </p:cNvPr>
          <p:cNvSpPr txBox="1"/>
          <p:nvPr/>
        </p:nvSpPr>
        <p:spPr>
          <a:xfrm>
            <a:off x="5521271" y="2586591"/>
            <a:ext cx="331363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559080" y="2573028"/>
            <a:ext cx="3095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Les fuites </a:t>
            </a:r>
            <a:r>
              <a:rPr lang="fr-FR" sz="1100" b="1" dirty="0" err="1"/>
              <a:t>ont-elles</a:t>
            </a:r>
            <a:r>
              <a:rPr lang="fr-FR" sz="1100" b="1" dirty="0"/>
              <a:t> des conséquences cliniques ? </a:t>
            </a:r>
            <a:r>
              <a:rPr lang="fr-FR" sz="1100" dirty="0"/>
              <a:t>(↘ tolérance, ↘ observance, désaturation </a:t>
            </a:r>
            <a:r>
              <a:rPr lang="fr-FR" sz="1100" dirty="0" err="1"/>
              <a:t>etc</a:t>
            </a:r>
            <a:r>
              <a:rPr lang="fr-FR" sz="1100" dirty="0"/>
              <a:t>)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844272D1-11A9-2955-F9ED-8B16546B672D}"/>
              </a:ext>
            </a:extLst>
          </p:cNvPr>
          <p:cNvSpPr txBox="1"/>
          <p:nvPr/>
        </p:nvSpPr>
        <p:spPr>
          <a:xfrm>
            <a:off x="2819504" y="4678224"/>
            <a:ext cx="27749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Proposer un autre modèle bucco-nasal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E5E784FB-29C5-AE65-79D4-F13BFCAEF87B}"/>
              </a:ext>
            </a:extLst>
          </p:cNvPr>
          <p:cNvSpPr txBox="1"/>
          <p:nvPr/>
        </p:nvSpPr>
        <p:spPr>
          <a:xfrm>
            <a:off x="2819504" y="5023207"/>
            <a:ext cx="277492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En cas d’obstruction nasale</a:t>
            </a:r>
            <a:r>
              <a:rPr lang="fr-FR" sz="1200" baseline="30000" dirty="0"/>
              <a:t>∆</a:t>
            </a:r>
            <a:endParaRPr lang="fr-FR" sz="1200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2C9534F1-4906-D3AF-54B2-F8D2DD492F50}"/>
              </a:ext>
            </a:extLst>
          </p:cNvPr>
          <p:cNvSpPr txBox="1"/>
          <p:nvPr/>
        </p:nvSpPr>
        <p:spPr>
          <a:xfrm>
            <a:off x="6116339" y="5207109"/>
            <a:ext cx="597231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Les solutions figurant dans les encadrés rouges sont des propositions thérapeutiques.</a:t>
            </a:r>
          </a:p>
          <a:p>
            <a:r>
              <a:rPr lang="fr-FR" sz="1200" dirty="0"/>
              <a:t>Leur ordre d’apparition n’est pas chronologique.</a:t>
            </a:r>
          </a:p>
          <a:p>
            <a:r>
              <a:rPr lang="fr-FR" sz="1200" dirty="0"/>
              <a:t>Certaines de ces actions peuvent être réalisées, de façon autonome, par le patient guidé à distance par le professionnel de santé (vérification du circuit, serrage du harnais notamment).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74813" y="3150293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 rot="16200000">
            <a:off x="-2045064" y="4008687"/>
            <a:ext cx="3458268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Personnel* gérant les alertes 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(*médecin, IPA, prestataire)</a:t>
            </a:r>
            <a:r>
              <a:rPr lang="fr-FR" dirty="0">
                <a:solidFill>
                  <a:schemeClr val="bg1"/>
                </a:solidFill>
                <a:latin typeface="Arial" panose="020B0604020202020204" pitchFamily="34" charset="0"/>
              </a:rPr>
              <a:t>​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 rot="16200000">
            <a:off x="-1497823" y="844084"/>
            <a:ext cx="2374700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Dispositif de télésurveillance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10520733" y="141263"/>
            <a:ext cx="8741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Fenêtre fixe de 7 jours</a:t>
            </a:r>
          </a:p>
        </p:txBody>
      </p:sp>
    </p:spTree>
    <p:extLst>
      <p:ext uri="{BB962C8B-B14F-4D97-AF65-F5344CB8AC3E}">
        <p14:creationId xmlns:p14="http://schemas.microsoft.com/office/powerpoint/2010/main" val="304543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C6CE99-0591-9650-6A25-C1392BC8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2595" y="122239"/>
            <a:ext cx="6548846" cy="34361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900" b="1" dirty="0">
                <a:latin typeface="+mn-lt"/>
              </a:rPr>
              <a:t>IAH &gt; 10/h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AB8017F-4298-A7A3-5439-030FF51A460E}"/>
              </a:ext>
            </a:extLst>
          </p:cNvPr>
          <p:cNvSpPr txBox="1"/>
          <p:nvPr/>
        </p:nvSpPr>
        <p:spPr>
          <a:xfrm>
            <a:off x="1442596" y="1008442"/>
            <a:ext cx="65488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Modification accidentelle des paramètres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2436E7-EC88-8473-C17F-726757142BB3}"/>
              </a:ext>
            </a:extLst>
          </p:cNvPr>
          <p:cNvSpPr txBox="1"/>
          <p:nvPr/>
        </p:nvSpPr>
        <p:spPr>
          <a:xfrm>
            <a:off x="1442595" y="556302"/>
            <a:ext cx="2610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Fuites excessives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72B07F7-3862-5EEC-AF75-48437AEE1C4B}"/>
              </a:ext>
            </a:extLst>
          </p:cNvPr>
          <p:cNvSpPr txBox="1"/>
          <p:nvPr/>
        </p:nvSpPr>
        <p:spPr>
          <a:xfrm>
            <a:off x="5810102" y="611632"/>
            <a:ext cx="166007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Algorithme fuite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-2430854" y="4048792"/>
            <a:ext cx="4196140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Personnel* gérant les alertes 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(*médecin, IPA, prestataire)</a:t>
            </a:r>
            <a:r>
              <a:rPr lang="fr-FR" dirty="0">
                <a:solidFill>
                  <a:schemeClr val="bg1"/>
                </a:solidFill>
                <a:latin typeface="Arial" panose="020B0604020202020204" pitchFamily="34" charset="0"/>
              </a:rPr>
              <a:t>​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 rot="16200000">
            <a:off x="-1354583" y="694436"/>
            <a:ext cx="2053716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Dispositif de télésurveillance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395154" y="84367"/>
            <a:ext cx="8741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Fenêtre fixe de 7 jours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BAB8A7DA-677C-9B77-B2A2-FE3D9870C7B4}"/>
              </a:ext>
            </a:extLst>
          </p:cNvPr>
          <p:cNvSpPr txBox="1"/>
          <p:nvPr/>
        </p:nvSpPr>
        <p:spPr>
          <a:xfrm>
            <a:off x="1810677" y="2338876"/>
            <a:ext cx="199757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  <a:p>
            <a:pPr algn="ctr"/>
            <a:r>
              <a:rPr lang="fr-FR" b="1" dirty="0"/>
              <a:t>Contact patient</a:t>
            </a:r>
          </a:p>
          <a:p>
            <a:pPr algn="ctr"/>
            <a:endParaRPr lang="fr-FR" b="1" dirty="0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BFB001E6-9DD9-EC05-EE88-AB60E45CE644}"/>
              </a:ext>
            </a:extLst>
          </p:cNvPr>
          <p:cNvSpPr txBox="1"/>
          <p:nvPr/>
        </p:nvSpPr>
        <p:spPr>
          <a:xfrm>
            <a:off x="11079449" y="3457782"/>
            <a:ext cx="1011235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Avis médical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5177395" y="1424068"/>
            <a:ext cx="5726393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Vérifier la véracité des évènements respiratoires :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filtres encrassés             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montage du circuit erroné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BFB001E6-9DD9-EC05-EE88-AB60E45CE644}"/>
              </a:ext>
            </a:extLst>
          </p:cNvPr>
          <p:cNvSpPr txBox="1"/>
          <p:nvPr/>
        </p:nvSpPr>
        <p:spPr>
          <a:xfrm>
            <a:off x="11079450" y="1507357"/>
            <a:ext cx="1011235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Intervention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technique</a:t>
            </a:r>
          </a:p>
        </p:txBody>
      </p: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FF9CA06E-C85B-C106-69F3-375A977BE907}"/>
              </a:ext>
            </a:extLst>
          </p:cNvPr>
          <p:cNvCxnSpPr>
            <a:cxnSpLocks/>
            <a:stCxn id="62" idx="3"/>
            <a:endCxn id="63" idx="1"/>
          </p:cNvCxnSpPr>
          <p:nvPr/>
        </p:nvCxnSpPr>
        <p:spPr>
          <a:xfrm flipV="1">
            <a:off x="10903788" y="1738190"/>
            <a:ext cx="175662" cy="90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FF9CA06E-C85B-C106-69F3-375A977BE907}"/>
              </a:ext>
            </a:extLst>
          </p:cNvPr>
          <p:cNvCxnSpPr>
            <a:cxnSpLocks/>
            <a:endCxn id="61" idx="1"/>
          </p:cNvCxnSpPr>
          <p:nvPr/>
        </p:nvCxnSpPr>
        <p:spPr>
          <a:xfrm flipV="1">
            <a:off x="10903789" y="3596282"/>
            <a:ext cx="17566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>
            <a:extLst>
              <a:ext uri="{FF2B5EF4-FFF2-40B4-BE49-F238E27FC236}">
                <a16:creationId xmlns:a16="http://schemas.microsoft.com/office/drawing/2014/main" id="{0F68B97F-B6B3-24DB-9DB0-6D144AA7C0DF}"/>
              </a:ext>
            </a:extLst>
          </p:cNvPr>
          <p:cNvSpPr txBox="1"/>
          <p:nvPr/>
        </p:nvSpPr>
        <p:spPr>
          <a:xfrm>
            <a:off x="5177395" y="2117760"/>
            <a:ext cx="5726393" cy="8309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Vérifier l’interface: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Harnais trop serré ? Modification récente ?</a:t>
            </a:r>
          </a:p>
          <a:p>
            <a:pPr marL="171450" indent="-171450">
              <a:buFontTx/>
              <a:buChar char="-"/>
            </a:pPr>
            <a:r>
              <a:rPr lang="fr-FR" sz="1200" b="1" dirty="0"/>
              <a:t>Passage du masque </a:t>
            </a:r>
            <a:r>
              <a:rPr lang="fr-FR" sz="1200" b="1" dirty="0" err="1"/>
              <a:t>naso</a:t>
            </a:r>
            <a:r>
              <a:rPr lang="fr-FR" sz="1200" b="1" dirty="0"/>
              <a:t>-buccal à nasal ± mentonnière </a:t>
            </a:r>
            <a:r>
              <a:rPr lang="fr-FR" sz="1200" dirty="0"/>
              <a:t>surtout si masque nasal non utilisé à l’initiation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BFB001E6-9DD9-EC05-EE88-AB60E45CE644}"/>
              </a:ext>
            </a:extLst>
          </p:cNvPr>
          <p:cNvSpPr txBox="1"/>
          <p:nvPr/>
        </p:nvSpPr>
        <p:spPr>
          <a:xfrm>
            <a:off x="11079449" y="2302426"/>
            <a:ext cx="1011235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Intervention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technique</a:t>
            </a:r>
          </a:p>
        </p:txBody>
      </p: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FF9CA06E-C85B-C106-69F3-375A977BE907}"/>
              </a:ext>
            </a:extLst>
          </p:cNvPr>
          <p:cNvCxnSpPr>
            <a:cxnSpLocks/>
            <a:stCxn id="66" idx="3"/>
            <a:endCxn id="67" idx="1"/>
          </p:cNvCxnSpPr>
          <p:nvPr/>
        </p:nvCxnSpPr>
        <p:spPr>
          <a:xfrm>
            <a:off x="10903788" y="2533259"/>
            <a:ext cx="1756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67D0757C-3233-F9BB-2112-B4F04A2D0BC7}"/>
              </a:ext>
            </a:extLst>
          </p:cNvPr>
          <p:cNvCxnSpPr>
            <a:cxnSpLocks/>
            <a:stCxn id="74" idx="3"/>
          </p:cNvCxnSpPr>
          <p:nvPr/>
        </p:nvCxnSpPr>
        <p:spPr>
          <a:xfrm flipV="1">
            <a:off x="4272548" y="4925121"/>
            <a:ext cx="17995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51D0815F-A96F-3F49-AFF1-9C50CB7A6E96}"/>
              </a:ext>
            </a:extLst>
          </p:cNvPr>
          <p:cNvCxnSpPr>
            <a:cxnSpLocks/>
            <a:stCxn id="75" idx="2"/>
            <a:endCxn id="73" idx="0"/>
          </p:cNvCxnSpPr>
          <p:nvPr/>
        </p:nvCxnSpPr>
        <p:spPr>
          <a:xfrm flipH="1">
            <a:off x="2781034" y="4718922"/>
            <a:ext cx="29096" cy="794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E5E784FB-29C5-AE65-79D4-F13BFCAEF87B}"/>
              </a:ext>
            </a:extLst>
          </p:cNvPr>
          <p:cNvSpPr txBox="1"/>
          <p:nvPr/>
        </p:nvSpPr>
        <p:spPr>
          <a:xfrm>
            <a:off x="621660" y="5513360"/>
            <a:ext cx="431874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- Ajouter un humidificateur ou un circuit chauffant</a:t>
            </a:r>
          </a:p>
          <a:p>
            <a:r>
              <a:rPr lang="fr-FR" sz="1200" dirty="0"/>
              <a:t>- Revoir le réglage du thermostat et utilisation du préchauffage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9F884F1C-E6AC-C12E-ECEE-4BF60AC955C8}"/>
              </a:ext>
            </a:extLst>
          </p:cNvPr>
          <p:cNvSpPr txBox="1"/>
          <p:nvPr/>
        </p:nvSpPr>
        <p:spPr>
          <a:xfrm>
            <a:off x="1433970" y="4786622"/>
            <a:ext cx="2838578" cy="276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Obstruction nasale**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736B0F5F-5251-8E77-A009-43E5523FF5DF}"/>
              </a:ext>
            </a:extLst>
          </p:cNvPr>
          <p:cNvSpPr txBox="1"/>
          <p:nvPr/>
        </p:nvSpPr>
        <p:spPr>
          <a:xfrm>
            <a:off x="1390840" y="4441923"/>
            <a:ext cx="2838579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Masque nasal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DD42BEF-E408-924C-B7BD-FFCE5571121A}"/>
              </a:ext>
            </a:extLst>
          </p:cNvPr>
          <p:cNvSpPr txBox="1"/>
          <p:nvPr/>
        </p:nvSpPr>
        <p:spPr>
          <a:xfrm>
            <a:off x="621660" y="6044494"/>
            <a:ext cx="4318747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Discuter traitement (</a:t>
            </a:r>
            <a:r>
              <a:rPr lang="fr-FR" sz="1200" dirty="0" err="1"/>
              <a:t>anti-histaminiques</a:t>
            </a:r>
            <a:r>
              <a:rPr lang="fr-FR" sz="1200" dirty="0"/>
              <a:t> oraux, corticoïdes nasaux)</a:t>
            </a:r>
            <a:endParaRPr lang="fr-FR" sz="1200" b="1" dirty="0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69F0CD45-4A9B-F34D-2FBA-7CF7FF1DD5C8}"/>
              </a:ext>
            </a:extLst>
          </p:cNvPr>
          <p:cNvSpPr txBox="1"/>
          <p:nvPr/>
        </p:nvSpPr>
        <p:spPr>
          <a:xfrm>
            <a:off x="6440548" y="4689679"/>
            <a:ext cx="2838579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Masque </a:t>
            </a:r>
            <a:r>
              <a:rPr lang="fr-FR" sz="1200" b="1" dirty="0" err="1">
                <a:solidFill>
                  <a:schemeClr val="bg1"/>
                </a:solidFill>
              </a:rPr>
              <a:t>naso</a:t>
            </a:r>
            <a:r>
              <a:rPr lang="fr-FR" sz="1200" b="1" dirty="0">
                <a:solidFill>
                  <a:schemeClr val="bg1"/>
                </a:solidFill>
              </a:rPr>
              <a:t>-buccal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B63A3AFD-0888-880E-6FC4-CD6CDE86B4DC}"/>
              </a:ext>
            </a:extLst>
          </p:cNvPr>
          <p:cNvSpPr txBox="1"/>
          <p:nvPr/>
        </p:nvSpPr>
        <p:spPr>
          <a:xfrm>
            <a:off x="2540256" y="5118189"/>
            <a:ext cx="584777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OUI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6779C6E1-AC16-12C3-AB38-84AD0AD2AE2D}"/>
              </a:ext>
            </a:extLst>
          </p:cNvPr>
          <p:cNvSpPr txBox="1"/>
          <p:nvPr/>
        </p:nvSpPr>
        <p:spPr>
          <a:xfrm>
            <a:off x="618937" y="6472404"/>
            <a:ext cx="11229048" cy="276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Avis médical si persistance IAH &gt; 10 évènements /h à J7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E73F6369-4BAA-4E7C-BFED-4D0B3FF0181F}"/>
              </a:ext>
            </a:extLst>
          </p:cNvPr>
          <p:cNvSpPr txBox="1"/>
          <p:nvPr/>
        </p:nvSpPr>
        <p:spPr>
          <a:xfrm>
            <a:off x="5122201" y="5492164"/>
            <a:ext cx="6717157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/>
              <a:t>Augmentation progressive EPAP </a:t>
            </a:r>
          </a:p>
          <a:p>
            <a:r>
              <a:rPr lang="fr-FR" sz="1200" dirty="0"/>
              <a:t>- de 2 cmH</a:t>
            </a:r>
            <a:r>
              <a:rPr lang="fr-FR" sz="1200" baseline="-25000" dirty="0"/>
              <a:t>2</a:t>
            </a:r>
            <a:r>
              <a:rPr lang="fr-FR" sz="1200" dirty="0"/>
              <a:t>O, éventuellement de 4 cmH</a:t>
            </a:r>
            <a:r>
              <a:rPr lang="fr-FR" sz="1200" baseline="-25000" dirty="0"/>
              <a:t>2</a:t>
            </a:r>
            <a:r>
              <a:rPr lang="fr-FR" sz="1200" dirty="0"/>
              <a:t>O notamment si amélioration partielle de l’IAH résiduel</a:t>
            </a:r>
          </a:p>
          <a:p>
            <a:r>
              <a:rPr lang="fr-FR" sz="1200" dirty="0"/>
              <a:t>- en gardant la même aide inspiratoire </a:t>
            </a:r>
          </a:p>
          <a:p>
            <a:r>
              <a:rPr lang="fr-FR" sz="1200" dirty="0"/>
              <a:t>- sans dépasser une EPAP à 8-10 cmH</a:t>
            </a:r>
            <a:r>
              <a:rPr lang="fr-FR" sz="1200" baseline="-25000" dirty="0"/>
              <a:t>2</a:t>
            </a:r>
            <a:r>
              <a:rPr lang="fr-FR" sz="1200" dirty="0"/>
              <a:t>O, notamment en cas de terrain cardiovasculaire</a:t>
            </a:r>
            <a:endParaRPr lang="fr-FR" sz="1200" b="1" dirty="0"/>
          </a:p>
        </p:txBody>
      </p:sp>
      <p:sp>
        <p:nvSpPr>
          <p:cNvPr id="82" name="Flèche : bas 79">
            <a:extLst>
              <a:ext uri="{FF2B5EF4-FFF2-40B4-BE49-F238E27FC236}">
                <a16:creationId xmlns:a16="http://schemas.microsoft.com/office/drawing/2014/main" id="{D710B640-49A1-6533-42A5-498ED7CAF44A}"/>
              </a:ext>
            </a:extLst>
          </p:cNvPr>
          <p:cNvSpPr/>
          <p:nvPr/>
        </p:nvSpPr>
        <p:spPr>
          <a:xfrm>
            <a:off x="8414357" y="6322870"/>
            <a:ext cx="150097" cy="1504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6D76F7D4-C69F-1C0F-BB8F-B3CDD6E55052}"/>
              </a:ext>
            </a:extLst>
          </p:cNvPr>
          <p:cNvCxnSpPr>
            <a:cxnSpLocks/>
          </p:cNvCxnSpPr>
          <p:nvPr/>
        </p:nvCxnSpPr>
        <p:spPr>
          <a:xfrm>
            <a:off x="2861885" y="1377774"/>
            <a:ext cx="0" cy="961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CB53FCFA-7884-BCE8-5DCF-97EED79D28B6}"/>
              </a:ext>
            </a:extLst>
          </p:cNvPr>
          <p:cNvSpPr txBox="1"/>
          <p:nvPr/>
        </p:nvSpPr>
        <p:spPr>
          <a:xfrm>
            <a:off x="4806790" y="4747141"/>
            <a:ext cx="584777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NON</a:t>
            </a:r>
          </a:p>
        </p:txBody>
      </p:sp>
      <p:sp>
        <p:nvSpPr>
          <p:cNvPr id="85" name="Flèche : bas 97">
            <a:extLst>
              <a:ext uri="{FF2B5EF4-FFF2-40B4-BE49-F238E27FC236}">
                <a16:creationId xmlns:a16="http://schemas.microsoft.com/office/drawing/2014/main" id="{707ECFF0-94A0-5C43-1E78-E12D736C69B4}"/>
              </a:ext>
            </a:extLst>
          </p:cNvPr>
          <p:cNvSpPr/>
          <p:nvPr/>
        </p:nvSpPr>
        <p:spPr>
          <a:xfrm>
            <a:off x="2680806" y="6319610"/>
            <a:ext cx="181079" cy="1504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FF9CA06E-C85B-C106-69F3-375A977BE907}"/>
              </a:ext>
            </a:extLst>
          </p:cNvPr>
          <p:cNvCxnSpPr>
            <a:cxnSpLocks/>
          </p:cNvCxnSpPr>
          <p:nvPr/>
        </p:nvCxnSpPr>
        <p:spPr>
          <a:xfrm>
            <a:off x="8480780" y="3529076"/>
            <a:ext cx="1362" cy="2265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6D76F7D4-C69F-1C0F-BB8F-B3CDD6E55052}"/>
              </a:ext>
            </a:extLst>
          </p:cNvPr>
          <p:cNvCxnSpPr>
            <a:cxnSpLocks/>
            <a:stCxn id="58" idx="3"/>
            <a:endCxn id="66" idx="1"/>
          </p:cNvCxnSpPr>
          <p:nvPr/>
        </p:nvCxnSpPr>
        <p:spPr>
          <a:xfrm flipV="1">
            <a:off x="3808255" y="2533259"/>
            <a:ext cx="1369140" cy="2672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6D76F7D4-C69F-1C0F-BB8F-B3CDD6E55052}"/>
              </a:ext>
            </a:extLst>
          </p:cNvPr>
          <p:cNvCxnSpPr>
            <a:cxnSpLocks/>
            <a:stCxn id="58" idx="3"/>
            <a:endCxn id="108" idx="1"/>
          </p:cNvCxnSpPr>
          <p:nvPr/>
        </p:nvCxnSpPr>
        <p:spPr>
          <a:xfrm>
            <a:off x="3808255" y="2800541"/>
            <a:ext cx="1369140" cy="7957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>
            <a:extLst>
              <a:ext uri="{FF2B5EF4-FFF2-40B4-BE49-F238E27FC236}">
                <a16:creationId xmlns:a16="http://schemas.microsoft.com/office/drawing/2014/main" id="{6D76F7D4-C69F-1C0F-BB8F-B3CDD6E55052}"/>
              </a:ext>
            </a:extLst>
          </p:cNvPr>
          <p:cNvCxnSpPr>
            <a:cxnSpLocks/>
            <a:stCxn id="58" idx="3"/>
            <a:endCxn id="62" idx="1"/>
          </p:cNvCxnSpPr>
          <p:nvPr/>
        </p:nvCxnSpPr>
        <p:spPr>
          <a:xfrm flipV="1">
            <a:off x="3808255" y="1747234"/>
            <a:ext cx="1369140" cy="10533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>
            <a:extLst>
              <a:ext uri="{FF2B5EF4-FFF2-40B4-BE49-F238E27FC236}">
                <a16:creationId xmlns:a16="http://schemas.microsoft.com/office/drawing/2014/main" id="{6D76F7D4-C69F-1C0F-BB8F-B3CDD6E55052}"/>
              </a:ext>
            </a:extLst>
          </p:cNvPr>
          <p:cNvCxnSpPr>
            <a:cxnSpLocks/>
            <a:stCxn id="58" idx="2"/>
            <a:endCxn id="75" idx="0"/>
          </p:cNvCxnSpPr>
          <p:nvPr/>
        </p:nvCxnSpPr>
        <p:spPr>
          <a:xfrm>
            <a:off x="2809466" y="3262206"/>
            <a:ext cx="664" cy="11797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>
            <a:extLst>
              <a:ext uri="{FF2B5EF4-FFF2-40B4-BE49-F238E27FC236}">
                <a16:creationId xmlns:a16="http://schemas.microsoft.com/office/drawing/2014/main" id="{6D76F7D4-C69F-1C0F-BB8F-B3CDD6E55052}"/>
              </a:ext>
            </a:extLst>
          </p:cNvPr>
          <p:cNvCxnSpPr>
            <a:cxnSpLocks/>
            <a:endCxn id="77" idx="0"/>
          </p:cNvCxnSpPr>
          <p:nvPr/>
        </p:nvCxnSpPr>
        <p:spPr>
          <a:xfrm>
            <a:off x="7859837" y="4328257"/>
            <a:ext cx="1" cy="3614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>
            <a:extLst>
              <a:ext uri="{FF2B5EF4-FFF2-40B4-BE49-F238E27FC236}">
                <a16:creationId xmlns:a16="http://schemas.microsoft.com/office/drawing/2014/main" id="{4EA95032-8174-ECE3-1A24-A30166D9FD20}"/>
              </a:ext>
            </a:extLst>
          </p:cNvPr>
          <p:cNvSpPr txBox="1"/>
          <p:nvPr/>
        </p:nvSpPr>
        <p:spPr>
          <a:xfrm>
            <a:off x="5177395" y="2996118"/>
            <a:ext cx="5726393" cy="12003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- Absence de SAOS sous-jacent connu</a:t>
            </a:r>
          </a:p>
          <a:p>
            <a:r>
              <a:rPr lang="fr-FR" sz="1200" dirty="0"/>
              <a:t>- Apparition de symptômes évocateurs d’insuffisance cardiaque gauche ou de fibrillation auriculaire *</a:t>
            </a:r>
          </a:p>
          <a:p>
            <a:r>
              <a:rPr lang="fr-FR" sz="1200" dirty="0"/>
              <a:t>- Evènement cardiovasculaire ou </a:t>
            </a:r>
            <a:r>
              <a:rPr lang="fr-FR" sz="1200" dirty="0" err="1"/>
              <a:t>neurovasculaire</a:t>
            </a:r>
            <a:r>
              <a:rPr lang="fr-FR" sz="1200" dirty="0"/>
              <a:t> récent</a:t>
            </a:r>
          </a:p>
          <a:p>
            <a:r>
              <a:rPr lang="fr-FR" sz="1200" dirty="0"/>
              <a:t>- Introduction récente d’un traitement (opiacés, </a:t>
            </a:r>
            <a:r>
              <a:rPr lang="fr-FR" sz="1200" dirty="0" err="1"/>
              <a:t>baclofène</a:t>
            </a:r>
            <a:r>
              <a:rPr lang="fr-FR" sz="1200" dirty="0"/>
              <a:t>, </a:t>
            </a:r>
            <a:r>
              <a:rPr lang="fr-FR" sz="1200" dirty="0" err="1"/>
              <a:t>ticagrélor</a:t>
            </a:r>
            <a:r>
              <a:rPr lang="fr-FR" sz="1200" dirty="0"/>
              <a:t>)</a:t>
            </a:r>
            <a:endParaRPr lang="fr-FR" sz="1200" dirty="0">
              <a:solidFill>
                <a:srgbClr val="FF0000"/>
              </a:solidFill>
            </a:endParaRPr>
          </a:p>
          <a:p>
            <a:r>
              <a:rPr lang="fr-FR" sz="1200" dirty="0"/>
              <a:t>- Aggravation d’une pathologie neuromusculaire sous-jacente</a:t>
            </a:r>
          </a:p>
        </p:txBody>
      </p:sp>
      <p:cxnSp>
        <p:nvCxnSpPr>
          <p:cNvPr id="110" name="Connecteur droit avec flèche 109">
            <a:extLst>
              <a:ext uri="{FF2B5EF4-FFF2-40B4-BE49-F238E27FC236}">
                <a16:creationId xmlns:a16="http://schemas.microsoft.com/office/drawing/2014/main" id="{51D0815F-A96F-3F49-AFF1-9C50CB7A6E96}"/>
              </a:ext>
            </a:extLst>
          </p:cNvPr>
          <p:cNvCxnSpPr>
            <a:cxnSpLocks/>
          </p:cNvCxnSpPr>
          <p:nvPr/>
        </p:nvCxnSpPr>
        <p:spPr>
          <a:xfrm>
            <a:off x="6072114" y="4925121"/>
            <a:ext cx="0" cy="5670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>
            <a:extLst>
              <a:ext uri="{FF2B5EF4-FFF2-40B4-BE49-F238E27FC236}">
                <a16:creationId xmlns:a16="http://schemas.microsoft.com/office/drawing/2014/main" id="{51D0815F-A96F-3F49-AFF1-9C50CB7A6E96}"/>
              </a:ext>
            </a:extLst>
          </p:cNvPr>
          <p:cNvCxnSpPr>
            <a:cxnSpLocks/>
            <a:stCxn id="77" idx="2"/>
          </p:cNvCxnSpPr>
          <p:nvPr/>
        </p:nvCxnSpPr>
        <p:spPr>
          <a:xfrm flipH="1">
            <a:off x="7859837" y="4966678"/>
            <a:ext cx="1" cy="5466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>
            <a:extLst>
              <a:ext uri="{FF2B5EF4-FFF2-40B4-BE49-F238E27FC236}">
                <a16:creationId xmlns:a16="http://schemas.microsoft.com/office/drawing/2014/main" id="{67D0757C-3233-F9BB-2112-B4F04A2D0BC7}"/>
              </a:ext>
            </a:extLst>
          </p:cNvPr>
          <p:cNvCxnSpPr>
            <a:cxnSpLocks/>
          </p:cNvCxnSpPr>
          <p:nvPr/>
        </p:nvCxnSpPr>
        <p:spPr>
          <a:xfrm>
            <a:off x="2809466" y="4321442"/>
            <a:ext cx="5050371" cy="56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ZoneTexte 138">
            <a:extLst>
              <a:ext uri="{FF2B5EF4-FFF2-40B4-BE49-F238E27FC236}">
                <a16:creationId xmlns:a16="http://schemas.microsoft.com/office/drawing/2014/main" id="{CD874B82-5777-86C1-B828-5CBC73305C68}"/>
              </a:ext>
            </a:extLst>
          </p:cNvPr>
          <p:cNvSpPr txBox="1"/>
          <p:nvPr/>
        </p:nvSpPr>
        <p:spPr>
          <a:xfrm>
            <a:off x="9424405" y="6968834"/>
            <a:ext cx="251983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aseline="30000" dirty="0"/>
              <a:t>**</a:t>
            </a:r>
            <a:r>
              <a:rPr lang="el-GR" sz="1200" baseline="30000" dirty="0"/>
              <a:t> </a:t>
            </a:r>
            <a:r>
              <a:rPr lang="fr-FR" sz="1200" dirty="0"/>
              <a:t>On peut s’aider du NOSE Score &gt;50.</a:t>
            </a:r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2C9534F1-4906-D3AF-54B2-F8D2DD492F50}"/>
              </a:ext>
            </a:extLst>
          </p:cNvPr>
          <p:cNvSpPr txBox="1"/>
          <p:nvPr/>
        </p:nvSpPr>
        <p:spPr>
          <a:xfrm>
            <a:off x="354842" y="7571204"/>
            <a:ext cx="1158939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Les solutions figurant dans les encadrés rouges sont des propositions thérapeutiques. Leur ordre d’apparition n’est pas chronologique.</a:t>
            </a:r>
          </a:p>
          <a:p>
            <a:r>
              <a:rPr lang="fr-FR" sz="1200" dirty="0"/>
              <a:t>Certaines de ces actions peuvent être réalisées, de façon autonome, par le patient guidé à distance par le professionnel de santé (vérification du circuit, serrage du harnais notamment).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354842" y="6971803"/>
            <a:ext cx="8908521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200" dirty="0"/>
              <a:t>* Trzepizur W, Launois Rollinat S, </a:t>
            </a:r>
            <a:r>
              <a:rPr lang="fr-FR" sz="1200" dirty="0" err="1"/>
              <a:t>Barone</a:t>
            </a:r>
            <a:r>
              <a:rPr lang="fr-FR" sz="1200" dirty="0"/>
              <a:t>-Rochette G, Jullian-</a:t>
            </a:r>
            <a:r>
              <a:rPr lang="fr-FR" sz="1200" dirty="0" err="1"/>
              <a:t>Desayes</a:t>
            </a:r>
            <a:r>
              <a:rPr lang="fr-FR" sz="1200" dirty="0"/>
              <a:t> I, </a:t>
            </a:r>
            <a:r>
              <a:rPr lang="fr-FR" sz="1200" dirty="0" err="1"/>
              <a:t>Lequeux</a:t>
            </a:r>
            <a:r>
              <a:rPr lang="fr-FR" sz="1200" dirty="0"/>
              <a:t> B, </a:t>
            </a:r>
            <a:r>
              <a:rPr lang="fr-FR" sz="1200" dirty="0" err="1"/>
              <a:t>Monaca</a:t>
            </a:r>
            <a:r>
              <a:rPr lang="fr-FR" sz="1200" dirty="0"/>
              <a:t> C, </a:t>
            </a:r>
            <a:r>
              <a:rPr lang="fr-FR" sz="1200" dirty="0" err="1"/>
              <a:t>Jaffuel</a:t>
            </a:r>
            <a:r>
              <a:rPr lang="fr-FR" sz="1200" dirty="0"/>
              <a:t> D, </a:t>
            </a:r>
            <a:r>
              <a:rPr lang="fr-FR" sz="1200" dirty="0" err="1"/>
              <a:t>Gagnadoux</a:t>
            </a:r>
            <a:r>
              <a:rPr lang="fr-FR" sz="1200" dirty="0"/>
              <a:t> F. Consensus français sur les syndromes d’apnées et </a:t>
            </a:r>
            <a:r>
              <a:rPr lang="fr-FR" sz="1200" dirty="0" err="1"/>
              <a:t>hypopnées</a:t>
            </a:r>
            <a:r>
              <a:rPr lang="fr-FR" sz="1200" dirty="0"/>
              <a:t> centrales du sommeil (SAHCS) de l’adulte. Partie 2 : bilan étiologique. Médecine du Sommeil 2024.</a:t>
            </a:r>
          </a:p>
        </p:txBody>
      </p:sp>
    </p:spTree>
    <p:extLst>
      <p:ext uri="{BB962C8B-B14F-4D97-AF65-F5344CB8AC3E}">
        <p14:creationId xmlns:p14="http://schemas.microsoft.com/office/powerpoint/2010/main" val="16633478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17891</TotalTime>
  <Words>971</Words>
  <Application>Microsoft Office PowerPoint</Application>
  <PresentationFormat>Grand écran</PresentationFormat>
  <Paragraphs>122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Observance prescrite par le pneumologue</vt:lpstr>
      <vt:lpstr>Fuites supérieures au seuil signalé par le constructeur de la VNI ou supérieures au seuil déterminé par le médecin  ou augmentation des fuites chez un patient qui n’en avait pas</vt:lpstr>
      <vt:lpstr>IAH &gt; 10/h</vt:lpstr>
    </vt:vector>
  </TitlesOfParts>
  <Company>CHU Dijon Bourgogne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GEORGES Marjolaine</dc:creator>
  <cp:lastModifiedBy>GEORGES Marjolaine</cp:lastModifiedBy>
  <cp:revision>78</cp:revision>
  <cp:lastPrinted>2024-04-29T08:56:40Z</cp:lastPrinted>
  <dcterms:created xsi:type="dcterms:W3CDTF">2024-04-17T10:16:35Z</dcterms:created>
  <dcterms:modified xsi:type="dcterms:W3CDTF">2024-07-31T15:19:28Z</dcterms:modified>
</cp:coreProperties>
</file>